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6"/>
  </p:notesMasterIdLst>
  <p:sldIdLst>
    <p:sldId id="256" r:id="rId3"/>
    <p:sldId id="259" r:id="rId4"/>
    <p:sldId id="261" r:id="rId5"/>
    <p:sldId id="262" r:id="rId6"/>
    <p:sldId id="264" r:id="rId7"/>
    <p:sldId id="266" r:id="rId8"/>
    <p:sldId id="267" r:id="rId9"/>
    <p:sldId id="268" r:id="rId10"/>
    <p:sldId id="270" r:id="rId11"/>
    <p:sldId id="309" r:id="rId12"/>
    <p:sldId id="310" r:id="rId13"/>
    <p:sldId id="271" r:id="rId14"/>
    <p:sldId id="272" r:id="rId15"/>
    <p:sldId id="273" r:id="rId16"/>
    <p:sldId id="275" r:id="rId17"/>
    <p:sldId id="277" r:id="rId18"/>
    <p:sldId id="278" r:id="rId19"/>
    <p:sldId id="279" r:id="rId20"/>
    <p:sldId id="281" r:id="rId21"/>
    <p:sldId id="282" r:id="rId22"/>
    <p:sldId id="283" r:id="rId23"/>
    <p:sldId id="285" r:id="rId24"/>
    <p:sldId id="286" r:id="rId25"/>
    <p:sldId id="288" r:id="rId26"/>
    <p:sldId id="290" r:id="rId27"/>
    <p:sldId id="311" r:id="rId28"/>
    <p:sldId id="291" r:id="rId29"/>
    <p:sldId id="293" r:id="rId30"/>
    <p:sldId id="295" r:id="rId31"/>
    <p:sldId id="296" r:id="rId32"/>
    <p:sldId id="297" r:id="rId33"/>
    <p:sldId id="305" r:id="rId34"/>
    <p:sldId id="307" r:id="rId35"/>
  </p:sldIdLst>
  <p:sldSz cx="9144000" cy="5143500" type="screen16x9"/>
  <p:notesSz cx="6858000" cy="9144000"/>
  <p:embeddedFontLs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BB6586-4BD9-4B44-9D64-79714BB28A58}">
  <a:tblStyle styleId="{72BB6586-4BD9-4B44-9D64-79714BB28A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513" autoAdjust="0"/>
  </p:normalViewPr>
  <p:slideViewPr>
    <p:cSldViewPr snapToGrid="0">
      <p:cViewPr varScale="1">
        <p:scale>
          <a:sx n="139" d="100"/>
          <a:sy n="139" d="100"/>
        </p:scale>
        <p:origin x="120" y="3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46198fe3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646198fe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47293ff5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47293ff5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47293ff5d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47293ff5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46198fe3c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20" name="Google Shape;320;g646198fe3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2287a28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2287a28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62287a28b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62287a28b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46198fe3c_0_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60" name="Google Shape;360;g646198fe3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46198fe3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46198fe3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463a1fc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463a1fc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46f7ac38c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46f7ac38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463a1fccc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94" name="Google Shape;394;g6463a1fc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46198fe3c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5" name="Google Shape;155;g646198fe3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51f5eb0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51f5eb0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46198fe3c_0_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416" name="Google Shape;416;g646198fe3c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46198fe3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46198fe3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46198fe3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46198fe3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46198fe3c_0_1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458" name="Google Shape;458;g646198fe3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46198fe3c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46198fe3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46198fe3c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46198fe3c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62fb4475c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62fb4475c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46198fe3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646198fe3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47293ff5d_0_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579" name="Google Shape;579;g647293ff5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46198fe3c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46198fe3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47293ff5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647293ff5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2287a28b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81" name="Google Shape;181;g62287a28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6198fe3c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6198fe3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6f7ac3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46f7a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47293ff5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47293ff5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47293ff5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47293ff5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46f7ac38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46f7ac38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1" r:id="rId12"/>
    <p:sldLayoutId id="2147483672" r:id="rId13"/>
    <p:sldLayoutId id="21474836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app.theplot.io/projects/eb04aff9-4eea-4cd6-a96d-490dbd2b60f5"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Zdb92y98X2gBhEGkvnQuVk/MusicAp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BipinSprintResearchPlan.docx"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Interviewuser1.mpeg"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hyperlink" Target="InterviewUser1.docx"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hyperlink" Target="BipinPRD.doc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Interviewuser2.mpeg" TargetMode="Externa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hyperlink" Target="InterviewUser2.docx" TargetMode="Externa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hyperlink" Target="BipinPRDFinal.docx"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dirty="0"/>
              <a:t>Amazon Music</a:t>
            </a:r>
            <a:endParaRPr sz="500" dirty="0"/>
          </a:p>
        </p:txBody>
      </p:sp>
      <p:sp>
        <p:nvSpPr>
          <p:cNvPr id="130" name="Google Shape;130;p30"/>
          <p:cNvSpPr txBox="1">
            <a:spLocks noGrp="1"/>
          </p:cNvSpPr>
          <p:nvPr>
            <p:ph type="body" idx="1"/>
          </p:nvPr>
        </p:nvSpPr>
        <p:spPr>
          <a:xfrm>
            <a:off x="457200" y="2195525"/>
            <a:ext cx="5900700" cy="1858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dirty="0"/>
              <a:t>Design Sprint</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r>
              <a:rPr lang="en" sz="2200" b="1" dirty="0"/>
              <a:t>Product Manager: </a:t>
            </a:r>
            <a:r>
              <a:rPr lang="en-IN" sz="2200" b="1" dirty="0"/>
              <a:t>Bipin Kumar Sultania</a:t>
            </a:r>
            <a:endParaRPr sz="2200" b="1" dirty="0"/>
          </a:p>
          <a:p>
            <a:pPr marL="0" marR="0" lvl="0" indent="0" algn="l" rtl="0">
              <a:lnSpc>
                <a:spcPct val="131250"/>
              </a:lnSpc>
              <a:spcBef>
                <a:spcPts val="0"/>
              </a:spcBef>
              <a:spcAft>
                <a:spcPts val="0"/>
              </a:spcAft>
              <a:buClr>
                <a:srgbClr val="9CBDD8"/>
              </a:buClr>
              <a:buFont typeface="Open Sans"/>
              <a:buNone/>
            </a:pPr>
            <a:endParaRPr sz="500" dirty="0"/>
          </a:p>
        </p:txBody>
      </p:sp>
      <p:sp>
        <p:nvSpPr>
          <p:cNvPr id="131" name="Google Shape;131;p30"/>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649716-CB6A-48BD-A114-39B14462261F}"/>
              </a:ext>
            </a:extLst>
          </p:cNvPr>
          <p:cNvSpPr>
            <a:spLocks noGrp="1"/>
          </p:cNvSpPr>
          <p:nvPr>
            <p:ph type="body" idx="2"/>
          </p:nvPr>
        </p:nvSpPr>
        <p:spPr/>
        <p:txBody>
          <a:bodyPr/>
          <a:lstStyle/>
          <a:p>
            <a:endParaRPr lang="en-IN"/>
          </a:p>
        </p:txBody>
      </p:sp>
      <p:sp>
        <p:nvSpPr>
          <p:cNvPr id="4" name="Title 3">
            <a:extLst>
              <a:ext uri="{FF2B5EF4-FFF2-40B4-BE49-F238E27FC236}">
                <a16:creationId xmlns:a16="http://schemas.microsoft.com/office/drawing/2014/main" id="{187D253A-35C5-40B4-985C-FFAF3AFA5643}"/>
              </a:ext>
            </a:extLst>
          </p:cNvPr>
          <p:cNvSpPr>
            <a:spLocks noGrp="1"/>
          </p:cNvSpPr>
          <p:nvPr>
            <p:ph type="title"/>
          </p:nvPr>
        </p:nvSpPr>
        <p:spPr/>
        <p:txBody>
          <a:bodyPr/>
          <a:lstStyle/>
          <a:p>
            <a:r>
              <a:rPr lang="en-IN" dirty="0"/>
              <a:t>Content</a:t>
            </a:r>
          </a:p>
        </p:txBody>
      </p:sp>
      <p:sp>
        <p:nvSpPr>
          <p:cNvPr id="7" name="Google Shape;78;p14">
            <a:extLst>
              <a:ext uri="{FF2B5EF4-FFF2-40B4-BE49-F238E27FC236}">
                <a16:creationId xmlns:a16="http://schemas.microsoft.com/office/drawing/2014/main" id="{BBAD60C2-F1E3-4900-A33D-55B4BB5944D1}"/>
              </a:ext>
            </a:extLst>
          </p:cNvPr>
          <p:cNvSpPr/>
          <p:nvPr/>
        </p:nvSpPr>
        <p:spPr>
          <a:xfrm>
            <a:off x="529274" y="2157419"/>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share music that a user is likely to enjoy?</a:t>
            </a:r>
            <a:endParaRPr sz="1000" dirty="0"/>
          </a:p>
        </p:txBody>
      </p:sp>
      <p:sp>
        <p:nvSpPr>
          <p:cNvPr id="8" name="Google Shape;87;p14">
            <a:extLst>
              <a:ext uri="{FF2B5EF4-FFF2-40B4-BE49-F238E27FC236}">
                <a16:creationId xmlns:a16="http://schemas.microsoft.com/office/drawing/2014/main" id="{9ABC2C39-149C-4BFF-ACD9-7525F7FF814E}"/>
              </a:ext>
            </a:extLst>
          </p:cNvPr>
          <p:cNvSpPr/>
          <p:nvPr/>
        </p:nvSpPr>
        <p:spPr>
          <a:xfrm>
            <a:off x="691174" y="215595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create a way of discovering these new products?</a:t>
            </a:r>
            <a:endParaRPr sz="1000" dirty="0"/>
          </a:p>
          <a:p>
            <a:pPr marL="0" lvl="0" indent="0" algn="l" rtl="0">
              <a:spcBef>
                <a:spcPts val="0"/>
              </a:spcBef>
              <a:spcAft>
                <a:spcPts val="0"/>
              </a:spcAft>
              <a:buNone/>
            </a:pPr>
            <a:endParaRPr sz="1000" dirty="0"/>
          </a:p>
        </p:txBody>
      </p:sp>
      <p:sp>
        <p:nvSpPr>
          <p:cNvPr id="9" name="Google Shape;95;p14">
            <a:extLst>
              <a:ext uri="{FF2B5EF4-FFF2-40B4-BE49-F238E27FC236}">
                <a16:creationId xmlns:a16="http://schemas.microsoft.com/office/drawing/2014/main" id="{7984CD5C-B99C-4BDE-BECD-1461B7D59363}"/>
              </a:ext>
            </a:extLst>
          </p:cNvPr>
          <p:cNvSpPr/>
          <p:nvPr/>
        </p:nvSpPr>
        <p:spPr>
          <a:xfrm>
            <a:off x="1034324" y="215595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facilitate easy social sharing?</a:t>
            </a:r>
            <a:endParaRPr sz="1000"/>
          </a:p>
        </p:txBody>
      </p:sp>
      <p:sp>
        <p:nvSpPr>
          <p:cNvPr id="10" name="Google Shape;207;p38">
            <a:extLst>
              <a:ext uri="{FF2B5EF4-FFF2-40B4-BE49-F238E27FC236}">
                <a16:creationId xmlns:a16="http://schemas.microsoft.com/office/drawing/2014/main" id="{3BBC3414-5361-4349-B9F6-F60D08DFEBBC}"/>
              </a:ext>
            </a:extLst>
          </p:cNvPr>
          <p:cNvSpPr/>
          <p:nvPr/>
        </p:nvSpPr>
        <p:spPr>
          <a:xfrm>
            <a:off x="1882524" y="2066700"/>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share the entire playlist to other user?</a:t>
            </a:r>
            <a:endParaRPr sz="1000" dirty="0"/>
          </a:p>
        </p:txBody>
      </p:sp>
      <p:sp>
        <p:nvSpPr>
          <p:cNvPr id="11" name="Google Shape;232;p38">
            <a:extLst>
              <a:ext uri="{FF2B5EF4-FFF2-40B4-BE49-F238E27FC236}">
                <a16:creationId xmlns:a16="http://schemas.microsoft.com/office/drawing/2014/main" id="{85CD2ECA-CC0D-40F3-9F4A-8426107FE3AB}"/>
              </a:ext>
            </a:extLst>
          </p:cNvPr>
          <p:cNvSpPr/>
          <p:nvPr/>
        </p:nvSpPr>
        <p:spPr>
          <a:xfrm>
            <a:off x="1201550" y="2174441"/>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implement live streaming?</a:t>
            </a:r>
            <a:endParaRPr sz="1000" dirty="0"/>
          </a:p>
        </p:txBody>
      </p:sp>
      <p:sp>
        <p:nvSpPr>
          <p:cNvPr id="12" name="Google Shape;236;p38">
            <a:extLst>
              <a:ext uri="{FF2B5EF4-FFF2-40B4-BE49-F238E27FC236}">
                <a16:creationId xmlns:a16="http://schemas.microsoft.com/office/drawing/2014/main" id="{E36B4EF3-BBC6-464D-B3AE-DD2054C89204}"/>
              </a:ext>
            </a:extLst>
          </p:cNvPr>
          <p:cNvSpPr/>
          <p:nvPr/>
        </p:nvSpPr>
        <p:spPr>
          <a:xfrm>
            <a:off x="2459551" y="2176232"/>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let user to share music in all the social media?</a:t>
            </a:r>
            <a:endParaRPr sz="1000" dirty="0"/>
          </a:p>
          <a:p>
            <a:pPr marL="0" lvl="0" indent="0" algn="l" rtl="0">
              <a:spcBef>
                <a:spcPts val="0"/>
              </a:spcBef>
              <a:spcAft>
                <a:spcPts val="0"/>
              </a:spcAft>
              <a:buNone/>
            </a:pPr>
            <a:endParaRPr sz="1000" dirty="0"/>
          </a:p>
        </p:txBody>
      </p:sp>
      <p:sp>
        <p:nvSpPr>
          <p:cNvPr id="13" name="Google Shape;57;p13">
            <a:extLst>
              <a:ext uri="{FF2B5EF4-FFF2-40B4-BE49-F238E27FC236}">
                <a16:creationId xmlns:a16="http://schemas.microsoft.com/office/drawing/2014/main" id="{ABE67E38-72CC-4F89-8CB9-2D5B006980B5}"/>
              </a:ext>
            </a:extLst>
          </p:cNvPr>
          <p:cNvSpPr/>
          <p:nvPr/>
        </p:nvSpPr>
        <p:spPr>
          <a:xfrm>
            <a:off x="2459551" y="223155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share local concert information?</a:t>
            </a:r>
            <a:endParaRPr sz="1000" dirty="0"/>
          </a:p>
        </p:txBody>
      </p:sp>
      <p:sp>
        <p:nvSpPr>
          <p:cNvPr id="14" name="Google Shape;66;p13">
            <a:extLst>
              <a:ext uri="{FF2B5EF4-FFF2-40B4-BE49-F238E27FC236}">
                <a16:creationId xmlns:a16="http://schemas.microsoft.com/office/drawing/2014/main" id="{37C686AA-E484-4DD5-A458-9AF49AF598BB}"/>
              </a:ext>
            </a:extLst>
          </p:cNvPr>
          <p:cNvSpPr/>
          <p:nvPr/>
        </p:nvSpPr>
        <p:spPr>
          <a:xfrm>
            <a:off x="2694161" y="240165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promote their content on social media?</a:t>
            </a:r>
            <a:endParaRPr sz="1000"/>
          </a:p>
        </p:txBody>
      </p:sp>
      <p:sp>
        <p:nvSpPr>
          <p:cNvPr id="15" name="Google Shape;233;p38">
            <a:extLst>
              <a:ext uri="{FF2B5EF4-FFF2-40B4-BE49-F238E27FC236}">
                <a16:creationId xmlns:a16="http://schemas.microsoft.com/office/drawing/2014/main" id="{328E422E-91C7-40FB-A0FD-B9B0D041A07D}"/>
              </a:ext>
            </a:extLst>
          </p:cNvPr>
          <p:cNvSpPr/>
          <p:nvPr/>
        </p:nvSpPr>
        <p:spPr>
          <a:xfrm>
            <a:off x="7005508" y="2300820"/>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ensure security to user personal music upload? </a:t>
            </a:r>
            <a:endParaRPr sz="1000" dirty="0"/>
          </a:p>
        </p:txBody>
      </p:sp>
      <p:sp>
        <p:nvSpPr>
          <p:cNvPr id="16" name="Google Shape;235;p38">
            <a:extLst>
              <a:ext uri="{FF2B5EF4-FFF2-40B4-BE49-F238E27FC236}">
                <a16:creationId xmlns:a16="http://schemas.microsoft.com/office/drawing/2014/main" id="{1B449EC5-7B85-4BC2-99E5-24647712CB69}"/>
              </a:ext>
            </a:extLst>
          </p:cNvPr>
          <p:cNvSpPr/>
          <p:nvPr/>
        </p:nvSpPr>
        <p:spPr>
          <a:xfrm>
            <a:off x="5630034" y="2021708"/>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attract independent music composers ?</a:t>
            </a:r>
            <a:endParaRPr sz="1000" dirty="0"/>
          </a:p>
        </p:txBody>
      </p:sp>
      <p:sp>
        <p:nvSpPr>
          <p:cNvPr id="17" name="Google Shape;231;p38">
            <a:extLst>
              <a:ext uri="{FF2B5EF4-FFF2-40B4-BE49-F238E27FC236}">
                <a16:creationId xmlns:a16="http://schemas.microsoft.com/office/drawing/2014/main" id="{C7987AB4-15C3-4A88-858B-F90E7B427B94}"/>
              </a:ext>
            </a:extLst>
          </p:cNvPr>
          <p:cNvSpPr/>
          <p:nvPr/>
        </p:nvSpPr>
        <p:spPr>
          <a:xfrm>
            <a:off x="5951539" y="1982918"/>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t>
            </a:r>
            <a:r>
              <a:rPr lang="en" sz="1000" dirty="0"/>
              <a:t>incentivize user on uploading own music?</a:t>
            </a:r>
            <a:endParaRPr sz="1000" dirty="0"/>
          </a:p>
        </p:txBody>
      </p:sp>
      <p:sp>
        <p:nvSpPr>
          <p:cNvPr id="18" name="Google Shape;102;p15">
            <a:extLst>
              <a:ext uri="{FF2B5EF4-FFF2-40B4-BE49-F238E27FC236}">
                <a16:creationId xmlns:a16="http://schemas.microsoft.com/office/drawing/2014/main" id="{6E31A9A6-0B2C-43B6-86BA-6422EF6E2F76}"/>
              </a:ext>
            </a:extLst>
          </p:cNvPr>
          <p:cNvSpPr/>
          <p:nvPr/>
        </p:nvSpPr>
        <p:spPr>
          <a:xfrm>
            <a:off x="7253409" y="2300254"/>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allow users to create and upload their own videos online?</a:t>
            </a:r>
            <a:endParaRPr sz="1000" dirty="0"/>
          </a:p>
          <a:p>
            <a:pPr marL="0" lvl="0" indent="0" algn="l" rtl="0">
              <a:spcBef>
                <a:spcPts val="0"/>
              </a:spcBef>
              <a:spcAft>
                <a:spcPts val="0"/>
              </a:spcAft>
              <a:buNone/>
            </a:pPr>
            <a:endParaRPr sz="1000" dirty="0"/>
          </a:p>
        </p:txBody>
      </p:sp>
      <p:sp>
        <p:nvSpPr>
          <p:cNvPr id="19" name="Google Shape;103;p15">
            <a:extLst>
              <a:ext uri="{FF2B5EF4-FFF2-40B4-BE49-F238E27FC236}">
                <a16:creationId xmlns:a16="http://schemas.microsoft.com/office/drawing/2014/main" id="{E6F6817C-5619-4F0A-9274-AFF2ED2D5423}"/>
              </a:ext>
            </a:extLst>
          </p:cNvPr>
          <p:cNvSpPr/>
          <p:nvPr/>
        </p:nvSpPr>
        <p:spPr>
          <a:xfrm>
            <a:off x="5741776" y="2164432"/>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allow artists to collaboratively create content?</a:t>
            </a:r>
            <a:endParaRPr sz="1000" dirty="0"/>
          </a:p>
          <a:p>
            <a:pPr marL="0" lvl="0" indent="0" algn="l" rtl="0">
              <a:spcBef>
                <a:spcPts val="0"/>
              </a:spcBef>
              <a:spcAft>
                <a:spcPts val="0"/>
              </a:spcAft>
              <a:buNone/>
            </a:pPr>
            <a:endParaRPr sz="1000" dirty="0"/>
          </a:p>
        </p:txBody>
      </p:sp>
      <p:sp>
        <p:nvSpPr>
          <p:cNvPr id="20" name="Google Shape;104;p15">
            <a:extLst>
              <a:ext uri="{FF2B5EF4-FFF2-40B4-BE49-F238E27FC236}">
                <a16:creationId xmlns:a16="http://schemas.microsoft.com/office/drawing/2014/main" id="{BB9C6EEE-46CC-4418-BA31-D35892081F35}"/>
              </a:ext>
            </a:extLst>
          </p:cNvPr>
          <p:cNvSpPr/>
          <p:nvPr/>
        </p:nvSpPr>
        <p:spPr>
          <a:xfrm>
            <a:off x="6521833" y="1982918"/>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incentivize artists to share content on Amazon’s platform?</a:t>
            </a:r>
            <a:endParaRPr sz="1000" dirty="0"/>
          </a:p>
          <a:p>
            <a:pPr marL="0" lvl="0" indent="0" algn="l" rtl="0">
              <a:spcBef>
                <a:spcPts val="0"/>
              </a:spcBef>
              <a:spcAft>
                <a:spcPts val="0"/>
              </a:spcAft>
              <a:buNone/>
            </a:pPr>
            <a:endParaRPr sz="1000" dirty="0"/>
          </a:p>
        </p:txBody>
      </p:sp>
      <p:sp>
        <p:nvSpPr>
          <p:cNvPr id="21" name="Google Shape;89;p14">
            <a:extLst>
              <a:ext uri="{FF2B5EF4-FFF2-40B4-BE49-F238E27FC236}">
                <a16:creationId xmlns:a16="http://schemas.microsoft.com/office/drawing/2014/main" id="{DF25CED4-494C-49EC-914D-795857297425}"/>
              </a:ext>
            </a:extLst>
          </p:cNvPr>
          <p:cNvSpPr/>
          <p:nvPr/>
        </p:nvSpPr>
        <p:spPr>
          <a:xfrm>
            <a:off x="5973151" y="2325290"/>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encourage creators to come to our platform?</a:t>
            </a:r>
            <a:endParaRPr sz="1000" dirty="0"/>
          </a:p>
        </p:txBody>
      </p:sp>
      <p:sp>
        <p:nvSpPr>
          <p:cNvPr id="22" name="Google Shape;88;p14">
            <a:extLst>
              <a:ext uri="{FF2B5EF4-FFF2-40B4-BE49-F238E27FC236}">
                <a16:creationId xmlns:a16="http://schemas.microsoft.com/office/drawing/2014/main" id="{4AC8E25A-6BEC-46B8-B93B-359C008D6384}"/>
              </a:ext>
            </a:extLst>
          </p:cNvPr>
          <p:cNvSpPr/>
          <p:nvPr/>
        </p:nvSpPr>
        <p:spPr>
          <a:xfrm>
            <a:off x="7067496" y="2116984"/>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convert book authors to other media?</a:t>
            </a:r>
            <a:endParaRPr sz="1000"/>
          </a:p>
        </p:txBody>
      </p:sp>
      <p:sp>
        <p:nvSpPr>
          <p:cNvPr id="23" name="Google Shape;73;p13">
            <a:extLst>
              <a:ext uri="{FF2B5EF4-FFF2-40B4-BE49-F238E27FC236}">
                <a16:creationId xmlns:a16="http://schemas.microsoft.com/office/drawing/2014/main" id="{9FF709CD-39E0-40C4-BE19-CF60785AB8CC}"/>
              </a:ext>
            </a:extLst>
          </p:cNvPr>
          <p:cNvSpPr/>
          <p:nvPr/>
        </p:nvSpPr>
        <p:spPr>
          <a:xfrm>
            <a:off x="6344847" y="1991658"/>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update content?</a:t>
            </a:r>
            <a:endParaRPr sz="1000"/>
          </a:p>
        </p:txBody>
      </p:sp>
      <p:sp>
        <p:nvSpPr>
          <p:cNvPr id="24" name="Google Shape;55;p13">
            <a:extLst>
              <a:ext uri="{FF2B5EF4-FFF2-40B4-BE49-F238E27FC236}">
                <a16:creationId xmlns:a16="http://schemas.microsoft.com/office/drawing/2014/main" id="{ECD1AD04-C18C-405E-8E9B-72A102A9C08D}"/>
              </a:ext>
            </a:extLst>
          </p:cNvPr>
          <p:cNvSpPr/>
          <p:nvPr/>
        </p:nvSpPr>
        <p:spPr>
          <a:xfrm>
            <a:off x="6961639" y="2125724"/>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reward publishers for better content?</a:t>
            </a:r>
            <a:endParaRPr sz="1000" dirty="0"/>
          </a:p>
        </p:txBody>
      </p:sp>
      <p:sp>
        <p:nvSpPr>
          <p:cNvPr id="25" name="Google Shape;59;p13">
            <a:extLst>
              <a:ext uri="{FF2B5EF4-FFF2-40B4-BE49-F238E27FC236}">
                <a16:creationId xmlns:a16="http://schemas.microsoft.com/office/drawing/2014/main" id="{27C28D3D-1B25-48C8-AD6B-555661D6D964}"/>
              </a:ext>
            </a:extLst>
          </p:cNvPr>
          <p:cNvSpPr/>
          <p:nvPr/>
        </p:nvSpPr>
        <p:spPr>
          <a:xfrm>
            <a:off x="7099576" y="1950604"/>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artist landing pages interesting? </a:t>
            </a:r>
            <a:endParaRPr sz="1000"/>
          </a:p>
        </p:txBody>
      </p:sp>
      <p:sp>
        <p:nvSpPr>
          <p:cNvPr id="26" name="TextBox 25">
            <a:extLst>
              <a:ext uri="{FF2B5EF4-FFF2-40B4-BE49-F238E27FC236}">
                <a16:creationId xmlns:a16="http://schemas.microsoft.com/office/drawing/2014/main" id="{68B0FEFC-38FA-49D3-92E2-9E747F54BC1F}"/>
              </a:ext>
            </a:extLst>
          </p:cNvPr>
          <p:cNvSpPr txBox="1"/>
          <p:nvPr/>
        </p:nvSpPr>
        <p:spPr>
          <a:xfrm>
            <a:off x="5951539" y="3664131"/>
            <a:ext cx="2245404" cy="307777"/>
          </a:xfrm>
          <a:prstGeom prst="rect">
            <a:avLst/>
          </a:prstGeom>
          <a:noFill/>
        </p:spPr>
        <p:txBody>
          <a:bodyPr wrap="square" rtlCol="0">
            <a:spAutoFit/>
          </a:bodyPr>
          <a:lstStyle/>
          <a:p>
            <a:r>
              <a:rPr lang="en-IN" dirty="0"/>
              <a:t>New content</a:t>
            </a:r>
          </a:p>
        </p:txBody>
      </p:sp>
      <p:sp>
        <p:nvSpPr>
          <p:cNvPr id="27" name="TextBox 26">
            <a:extLst>
              <a:ext uri="{FF2B5EF4-FFF2-40B4-BE49-F238E27FC236}">
                <a16:creationId xmlns:a16="http://schemas.microsoft.com/office/drawing/2014/main" id="{0497443A-4A2F-435E-95D1-36AF50B408BE}"/>
              </a:ext>
            </a:extLst>
          </p:cNvPr>
          <p:cNvSpPr txBox="1"/>
          <p:nvPr/>
        </p:nvSpPr>
        <p:spPr>
          <a:xfrm>
            <a:off x="647373" y="3612173"/>
            <a:ext cx="3128554" cy="307777"/>
          </a:xfrm>
          <a:prstGeom prst="rect">
            <a:avLst/>
          </a:prstGeom>
          <a:noFill/>
        </p:spPr>
        <p:txBody>
          <a:bodyPr wrap="square" rtlCol="0">
            <a:spAutoFit/>
          </a:bodyPr>
          <a:lstStyle/>
          <a:p>
            <a:r>
              <a:rPr lang="en-IN" dirty="0"/>
              <a:t>Sharing content</a:t>
            </a:r>
          </a:p>
        </p:txBody>
      </p:sp>
    </p:spTree>
    <p:extLst>
      <p:ext uri="{BB962C8B-B14F-4D97-AF65-F5344CB8AC3E}">
        <p14:creationId xmlns:p14="http://schemas.microsoft.com/office/powerpoint/2010/main" val="255525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603ED-FCCD-486E-8225-D7B525F7BAD9}"/>
              </a:ext>
            </a:extLst>
          </p:cNvPr>
          <p:cNvSpPr>
            <a:spLocks noGrp="1"/>
          </p:cNvSpPr>
          <p:nvPr>
            <p:ph type="title"/>
          </p:nvPr>
        </p:nvSpPr>
        <p:spPr>
          <a:xfrm>
            <a:off x="550212" y="264077"/>
            <a:ext cx="8229600" cy="593700"/>
          </a:xfrm>
        </p:spPr>
        <p:txBody>
          <a:bodyPr/>
          <a:lstStyle/>
          <a:p>
            <a:r>
              <a:rPr lang="en-IN" b="0" i="0" dirty="0">
                <a:solidFill>
                  <a:srgbClr val="222222"/>
                </a:solidFill>
                <a:effectLst/>
                <a:latin typeface="arial" panose="020B0604020202020204" pitchFamily="34" charset="0"/>
              </a:rPr>
              <a:t>Native Experience</a:t>
            </a:r>
            <a:endParaRPr lang="en-IN" dirty="0"/>
          </a:p>
        </p:txBody>
      </p:sp>
      <p:sp>
        <p:nvSpPr>
          <p:cNvPr id="7" name="Google Shape;209;p38">
            <a:extLst>
              <a:ext uri="{FF2B5EF4-FFF2-40B4-BE49-F238E27FC236}">
                <a16:creationId xmlns:a16="http://schemas.microsoft.com/office/drawing/2014/main" id="{6872A22A-E70B-44E3-81EA-BB2BBAE6E9E5}"/>
              </a:ext>
            </a:extLst>
          </p:cNvPr>
          <p:cNvSpPr/>
          <p:nvPr/>
        </p:nvSpPr>
        <p:spPr>
          <a:xfrm>
            <a:off x="853084" y="1375756"/>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ensure users to stream music even in low bandwith?</a:t>
            </a:r>
            <a:endParaRPr sz="1000" dirty="0"/>
          </a:p>
        </p:txBody>
      </p:sp>
      <p:sp>
        <p:nvSpPr>
          <p:cNvPr id="8" name="Google Shape;234;p38">
            <a:extLst>
              <a:ext uri="{FF2B5EF4-FFF2-40B4-BE49-F238E27FC236}">
                <a16:creationId xmlns:a16="http://schemas.microsoft.com/office/drawing/2014/main" id="{ABC01EFE-1046-4C97-BA88-4B53A8847921}"/>
              </a:ext>
            </a:extLst>
          </p:cNvPr>
          <p:cNvSpPr/>
          <p:nvPr/>
        </p:nvSpPr>
        <p:spPr>
          <a:xfrm>
            <a:off x="661188" y="1465034"/>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sz="1000" dirty="0"/>
          </a:p>
          <a:p>
            <a:r>
              <a:rPr lang="en-US" sz="1000" dirty="0"/>
              <a:t>How might we make content downloads quick?</a:t>
            </a:r>
          </a:p>
          <a:p>
            <a:pPr marL="0" lvl="0" indent="0" algn="l" rtl="0">
              <a:spcBef>
                <a:spcPts val="0"/>
              </a:spcBef>
              <a:spcAft>
                <a:spcPts val="0"/>
              </a:spcAft>
              <a:buNone/>
            </a:pPr>
            <a:r>
              <a:rPr lang="en-IN" sz="1000" dirty="0"/>
              <a:t> </a:t>
            </a:r>
            <a:endParaRPr sz="1000" dirty="0"/>
          </a:p>
        </p:txBody>
      </p:sp>
      <p:sp>
        <p:nvSpPr>
          <p:cNvPr id="9" name="Google Shape;94;p14">
            <a:extLst>
              <a:ext uri="{FF2B5EF4-FFF2-40B4-BE49-F238E27FC236}">
                <a16:creationId xmlns:a16="http://schemas.microsoft.com/office/drawing/2014/main" id="{8FC48F53-37DA-4BAF-9696-C1F91567D8ED}"/>
              </a:ext>
            </a:extLst>
          </p:cNvPr>
          <p:cNvSpPr/>
          <p:nvPr/>
        </p:nvSpPr>
        <p:spPr>
          <a:xfrm>
            <a:off x="3378122" y="1487712"/>
            <a:ext cx="951656"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the music sound better?</a:t>
            </a:r>
            <a:endParaRPr sz="1000" dirty="0"/>
          </a:p>
        </p:txBody>
      </p:sp>
      <p:sp>
        <p:nvSpPr>
          <p:cNvPr id="10" name="Google Shape;85;p14">
            <a:extLst>
              <a:ext uri="{FF2B5EF4-FFF2-40B4-BE49-F238E27FC236}">
                <a16:creationId xmlns:a16="http://schemas.microsoft.com/office/drawing/2014/main" id="{F6AF1890-1EAF-474C-B0B1-7808F719C344}"/>
              </a:ext>
            </a:extLst>
          </p:cNvPr>
          <p:cNvSpPr/>
          <p:nvPr/>
        </p:nvSpPr>
        <p:spPr>
          <a:xfrm>
            <a:off x="4110248" y="1487712"/>
            <a:ext cx="951656"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measure impact on customers and creators?</a:t>
            </a:r>
            <a:endParaRPr sz="1000" dirty="0"/>
          </a:p>
          <a:p>
            <a:pPr marL="0" lvl="0" indent="0" algn="l" rtl="0">
              <a:spcBef>
                <a:spcPts val="0"/>
              </a:spcBef>
              <a:spcAft>
                <a:spcPts val="0"/>
              </a:spcAft>
              <a:buNone/>
            </a:pPr>
            <a:endParaRPr sz="1000" dirty="0"/>
          </a:p>
        </p:txBody>
      </p:sp>
      <p:sp>
        <p:nvSpPr>
          <p:cNvPr id="11" name="Google Shape;90;p14">
            <a:extLst>
              <a:ext uri="{FF2B5EF4-FFF2-40B4-BE49-F238E27FC236}">
                <a16:creationId xmlns:a16="http://schemas.microsoft.com/office/drawing/2014/main" id="{B67E5605-B8A7-4756-A4AB-63EA1203DF59}"/>
              </a:ext>
            </a:extLst>
          </p:cNvPr>
          <p:cNvSpPr/>
          <p:nvPr/>
        </p:nvSpPr>
        <p:spPr>
          <a:xfrm>
            <a:off x="5157752" y="1487712"/>
            <a:ext cx="951656"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differentiate our distribution to competitors? </a:t>
            </a:r>
            <a:endParaRPr sz="1000" dirty="0"/>
          </a:p>
        </p:txBody>
      </p:sp>
      <p:sp>
        <p:nvSpPr>
          <p:cNvPr id="12" name="Google Shape;91;p14">
            <a:extLst>
              <a:ext uri="{FF2B5EF4-FFF2-40B4-BE49-F238E27FC236}">
                <a16:creationId xmlns:a16="http://schemas.microsoft.com/office/drawing/2014/main" id="{99B87330-8666-4C6D-BCA6-A9CB14ABCE01}"/>
              </a:ext>
            </a:extLst>
          </p:cNvPr>
          <p:cNvSpPr/>
          <p:nvPr/>
        </p:nvSpPr>
        <p:spPr>
          <a:xfrm>
            <a:off x="4484705" y="1487712"/>
            <a:ext cx="951656"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adjust our platform to support the new verticals?</a:t>
            </a:r>
            <a:endParaRPr sz="1000" dirty="0"/>
          </a:p>
        </p:txBody>
      </p:sp>
      <p:sp>
        <p:nvSpPr>
          <p:cNvPr id="13" name="TextBox 12">
            <a:extLst>
              <a:ext uri="{FF2B5EF4-FFF2-40B4-BE49-F238E27FC236}">
                <a16:creationId xmlns:a16="http://schemas.microsoft.com/office/drawing/2014/main" id="{CBD89E99-4325-489D-92F9-815DE456B636}"/>
              </a:ext>
            </a:extLst>
          </p:cNvPr>
          <p:cNvSpPr txBox="1"/>
          <p:nvPr/>
        </p:nvSpPr>
        <p:spPr>
          <a:xfrm>
            <a:off x="729031" y="2701560"/>
            <a:ext cx="2122942" cy="307777"/>
          </a:xfrm>
          <a:prstGeom prst="rect">
            <a:avLst/>
          </a:prstGeom>
          <a:noFill/>
        </p:spPr>
        <p:txBody>
          <a:bodyPr wrap="square" rtlCol="0">
            <a:spAutoFit/>
          </a:bodyPr>
          <a:lstStyle/>
          <a:p>
            <a:r>
              <a:rPr lang="en-IN" dirty="0"/>
              <a:t>Speed</a:t>
            </a:r>
          </a:p>
        </p:txBody>
      </p:sp>
      <p:sp>
        <p:nvSpPr>
          <p:cNvPr id="14" name="Google Shape;79;p14">
            <a:extLst>
              <a:ext uri="{FF2B5EF4-FFF2-40B4-BE49-F238E27FC236}">
                <a16:creationId xmlns:a16="http://schemas.microsoft.com/office/drawing/2014/main" id="{0D15958C-C2F8-4F46-8B6E-D0510943FFF1}"/>
              </a:ext>
            </a:extLst>
          </p:cNvPr>
          <p:cNvSpPr/>
          <p:nvPr/>
        </p:nvSpPr>
        <p:spPr>
          <a:xfrm>
            <a:off x="1166238" y="1509439"/>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content available to people with limited vision?</a:t>
            </a:r>
            <a:endParaRPr sz="1000" dirty="0"/>
          </a:p>
        </p:txBody>
      </p:sp>
      <p:sp>
        <p:nvSpPr>
          <p:cNvPr id="15" name="Google Shape;65;p13">
            <a:extLst>
              <a:ext uri="{FF2B5EF4-FFF2-40B4-BE49-F238E27FC236}">
                <a16:creationId xmlns:a16="http://schemas.microsoft.com/office/drawing/2014/main" id="{3C5D181A-0B8D-4A38-9A6E-E1FA678651F4}"/>
              </a:ext>
            </a:extLst>
          </p:cNvPr>
          <p:cNvSpPr/>
          <p:nvPr/>
        </p:nvSpPr>
        <p:spPr>
          <a:xfrm>
            <a:off x="3856391" y="3471321"/>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ensure that content is original?</a:t>
            </a:r>
            <a:endParaRPr sz="1000" dirty="0"/>
          </a:p>
        </p:txBody>
      </p:sp>
      <p:sp>
        <p:nvSpPr>
          <p:cNvPr id="16" name="Google Shape;215;p38">
            <a:extLst>
              <a:ext uri="{FF2B5EF4-FFF2-40B4-BE49-F238E27FC236}">
                <a16:creationId xmlns:a16="http://schemas.microsoft.com/office/drawing/2014/main" id="{7A60DDAB-8CDC-4382-88F8-50C8EE86175E}"/>
              </a:ext>
            </a:extLst>
          </p:cNvPr>
          <p:cNvSpPr/>
          <p:nvPr/>
        </p:nvSpPr>
        <p:spPr>
          <a:xfrm>
            <a:off x="3325598" y="3455127"/>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check for duplicate song?</a:t>
            </a:r>
            <a:endParaRPr sz="1000" dirty="0"/>
          </a:p>
        </p:txBody>
      </p:sp>
      <p:sp>
        <p:nvSpPr>
          <p:cNvPr id="18" name="Google Shape;71;p13">
            <a:extLst>
              <a:ext uri="{FF2B5EF4-FFF2-40B4-BE49-F238E27FC236}">
                <a16:creationId xmlns:a16="http://schemas.microsoft.com/office/drawing/2014/main" id="{761B11F1-E9C3-49EA-A5E9-2F71E82D9C28}"/>
              </a:ext>
            </a:extLst>
          </p:cNvPr>
          <p:cNvSpPr/>
          <p:nvPr/>
        </p:nvSpPr>
        <p:spPr>
          <a:xfrm>
            <a:off x="3348900" y="153657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assess content quality? </a:t>
            </a:r>
            <a:endParaRPr sz="1000" dirty="0"/>
          </a:p>
        </p:txBody>
      </p:sp>
      <p:sp>
        <p:nvSpPr>
          <p:cNvPr id="19" name="Google Shape;58;p13">
            <a:extLst>
              <a:ext uri="{FF2B5EF4-FFF2-40B4-BE49-F238E27FC236}">
                <a16:creationId xmlns:a16="http://schemas.microsoft.com/office/drawing/2014/main" id="{192CED38-C8B8-45C8-998A-75CFD0A7F38E}"/>
              </a:ext>
            </a:extLst>
          </p:cNvPr>
          <p:cNvSpPr/>
          <p:nvPr/>
        </p:nvSpPr>
        <p:spPr>
          <a:xfrm>
            <a:off x="1358134" y="1509439"/>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content downloads easy and quick?</a:t>
            </a:r>
            <a:endParaRPr sz="1000" dirty="0"/>
          </a:p>
        </p:txBody>
      </p:sp>
      <p:sp>
        <p:nvSpPr>
          <p:cNvPr id="20" name="Google Shape;54;p13">
            <a:extLst>
              <a:ext uri="{FF2B5EF4-FFF2-40B4-BE49-F238E27FC236}">
                <a16:creationId xmlns:a16="http://schemas.microsoft.com/office/drawing/2014/main" id="{51512035-1C68-4D8E-896B-CA787DC242DB}"/>
              </a:ext>
            </a:extLst>
          </p:cNvPr>
          <p:cNvSpPr/>
          <p:nvPr/>
        </p:nvSpPr>
        <p:spPr>
          <a:xfrm>
            <a:off x="1550030" y="1531876"/>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content uploads easy and quick?</a:t>
            </a:r>
            <a:endParaRPr sz="1000"/>
          </a:p>
        </p:txBody>
      </p:sp>
      <p:sp>
        <p:nvSpPr>
          <p:cNvPr id="21" name="Google Shape;213;p38">
            <a:extLst>
              <a:ext uri="{FF2B5EF4-FFF2-40B4-BE49-F238E27FC236}">
                <a16:creationId xmlns:a16="http://schemas.microsoft.com/office/drawing/2014/main" id="{33839DE5-ABC7-4897-AD3D-360F67F1CE8C}"/>
              </a:ext>
            </a:extLst>
          </p:cNvPr>
          <p:cNvSpPr/>
          <p:nvPr/>
        </p:nvSpPr>
        <p:spPr>
          <a:xfrm>
            <a:off x="5200454" y="3429261"/>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logout from all connected devices in one go?</a:t>
            </a:r>
            <a:endParaRPr sz="1000" dirty="0"/>
          </a:p>
        </p:txBody>
      </p:sp>
      <p:sp>
        <p:nvSpPr>
          <p:cNvPr id="22" name="Google Shape;216;p38">
            <a:extLst>
              <a:ext uri="{FF2B5EF4-FFF2-40B4-BE49-F238E27FC236}">
                <a16:creationId xmlns:a16="http://schemas.microsoft.com/office/drawing/2014/main" id="{912DDBF7-F188-45D1-BD18-8FB28776C877}"/>
              </a:ext>
            </a:extLst>
          </p:cNvPr>
          <p:cNvSpPr/>
          <p:nvPr/>
        </p:nvSpPr>
        <p:spPr>
          <a:xfrm>
            <a:off x="4559469" y="3429261"/>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000" dirty="0"/>
              <a:t>How might we find corrupted song?</a:t>
            </a:r>
          </a:p>
        </p:txBody>
      </p:sp>
      <p:sp>
        <p:nvSpPr>
          <p:cNvPr id="23" name="Google Shape;93;p14">
            <a:extLst>
              <a:ext uri="{FF2B5EF4-FFF2-40B4-BE49-F238E27FC236}">
                <a16:creationId xmlns:a16="http://schemas.microsoft.com/office/drawing/2014/main" id="{B1976047-D8AA-49AB-90B9-2B00B34A4E75}"/>
              </a:ext>
            </a:extLst>
          </p:cNvPr>
          <p:cNvSpPr/>
          <p:nvPr/>
        </p:nvSpPr>
        <p:spPr>
          <a:xfrm>
            <a:off x="4395470" y="3429261"/>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add parental ratings for content?</a:t>
            </a:r>
            <a:endParaRPr sz="1000" dirty="0"/>
          </a:p>
        </p:txBody>
      </p:sp>
      <p:sp>
        <p:nvSpPr>
          <p:cNvPr id="24" name="Google Shape;62;p13">
            <a:extLst>
              <a:ext uri="{FF2B5EF4-FFF2-40B4-BE49-F238E27FC236}">
                <a16:creationId xmlns:a16="http://schemas.microsoft.com/office/drawing/2014/main" id="{97570802-0A31-46BA-868A-A04ADB720763}"/>
              </a:ext>
            </a:extLst>
          </p:cNvPr>
          <p:cNvSpPr/>
          <p:nvPr/>
        </p:nvSpPr>
        <p:spPr>
          <a:xfrm>
            <a:off x="4241704" y="3456711"/>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check for image copyright violations?</a:t>
            </a:r>
            <a:endParaRPr sz="1000"/>
          </a:p>
        </p:txBody>
      </p:sp>
      <p:sp>
        <p:nvSpPr>
          <p:cNvPr id="25" name="Google Shape;69;p13">
            <a:extLst>
              <a:ext uri="{FF2B5EF4-FFF2-40B4-BE49-F238E27FC236}">
                <a16:creationId xmlns:a16="http://schemas.microsoft.com/office/drawing/2014/main" id="{DD98C756-8987-4B96-B02E-0A0EEE7949B5}"/>
              </a:ext>
            </a:extLst>
          </p:cNvPr>
          <p:cNvSpPr/>
          <p:nvPr/>
        </p:nvSpPr>
        <p:spPr>
          <a:xfrm>
            <a:off x="4054419" y="3456358"/>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ensure that users are not exposed to offensive material?</a:t>
            </a:r>
            <a:endParaRPr sz="1000"/>
          </a:p>
        </p:txBody>
      </p:sp>
      <p:sp>
        <p:nvSpPr>
          <p:cNvPr id="26" name="Google Shape;56;p13">
            <a:extLst>
              <a:ext uri="{FF2B5EF4-FFF2-40B4-BE49-F238E27FC236}">
                <a16:creationId xmlns:a16="http://schemas.microsoft.com/office/drawing/2014/main" id="{E20AB9C4-2DBE-47D0-A40E-2508719004CD}"/>
              </a:ext>
            </a:extLst>
          </p:cNvPr>
          <p:cNvSpPr/>
          <p:nvPr/>
        </p:nvSpPr>
        <p:spPr>
          <a:xfrm>
            <a:off x="3979900" y="3497349"/>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check for music copyright violations?</a:t>
            </a:r>
            <a:endParaRPr sz="1000" dirty="0"/>
          </a:p>
        </p:txBody>
      </p:sp>
      <p:sp>
        <p:nvSpPr>
          <p:cNvPr id="27" name="Google Shape;96;p14">
            <a:extLst>
              <a:ext uri="{FF2B5EF4-FFF2-40B4-BE49-F238E27FC236}">
                <a16:creationId xmlns:a16="http://schemas.microsoft.com/office/drawing/2014/main" id="{07F20DC7-E2DC-4EB6-9CC8-959BA69DC100}"/>
              </a:ext>
            </a:extLst>
          </p:cNvPr>
          <p:cNvSpPr/>
          <p:nvPr/>
        </p:nvSpPr>
        <p:spPr>
          <a:xfrm>
            <a:off x="5125935" y="3432106"/>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ensure that the content is original?</a:t>
            </a:r>
            <a:endParaRPr sz="1000" dirty="0"/>
          </a:p>
        </p:txBody>
      </p:sp>
      <p:sp>
        <p:nvSpPr>
          <p:cNvPr id="28" name="TextBox 27">
            <a:extLst>
              <a:ext uri="{FF2B5EF4-FFF2-40B4-BE49-F238E27FC236}">
                <a16:creationId xmlns:a16="http://schemas.microsoft.com/office/drawing/2014/main" id="{C315C8A2-4F9F-4659-B0F2-70DCECCD8545}"/>
              </a:ext>
            </a:extLst>
          </p:cNvPr>
          <p:cNvSpPr txBox="1"/>
          <p:nvPr/>
        </p:nvSpPr>
        <p:spPr>
          <a:xfrm>
            <a:off x="4080314" y="4660160"/>
            <a:ext cx="2240280" cy="307777"/>
          </a:xfrm>
          <a:prstGeom prst="rect">
            <a:avLst/>
          </a:prstGeom>
          <a:noFill/>
        </p:spPr>
        <p:txBody>
          <a:bodyPr wrap="square" rtlCol="0">
            <a:spAutoFit/>
          </a:bodyPr>
          <a:lstStyle/>
          <a:p>
            <a:r>
              <a:rPr lang="en-IN" dirty="0"/>
              <a:t>Security and License</a:t>
            </a:r>
          </a:p>
        </p:txBody>
      </p:sp>
      <p:sp>
        <p:nvSpPr>
          <p:cNvPr id="29" name="Google Shape;217;p38">
            <a:extLst>
              <a:ext uri="{FF2B5EF4-FFF2-40B4-BE49-F238E27FC236}">
                <a16:creationId xmlns:a16="http://schemas.microsoft.com/office/drawing/2014/main" id="{735B84F7-7C4C-4DC3-8EAD-8D0FA2B81AA9}"/>
              </a:ext>
            </a:extLst>
          </p:cNvPr>
          <p:cNvSpPr/>
          <p:nvPr/>
        </p:nvSpPr>
        <p:spPr>
          <a:xfrm>
            <a:off x="1238108" y="3483778"/>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000" dirty="0"/>
              <a:t>How might we allow user to rate music?  </a:t>
            </a:r>
          </a:p>
          <a:p>
            <a:pPr marL="0" lvl="0" indent="0" algn="l" rtl="0">
              <a:spcBef>
                <a:spcPts val="0"/>
              </a:spcBef>
              <a:spcAft>
                <a:spcPts val="0"/>
              </a:spcAft>
              <a:buNone/>
            </a:pPr>
            <a:endParaRPr sz="1000" dirty="0"/>
          </a:p>
        </p:txBody>
      </p:sp>
      <p:sp>
        <p:nvSpPr>
          <p:cNvPr id="30" name="Google Shape;97;p14">
            <a:extLst>
              <a:ext uri="{FF2B5EF4-FFF2-40B4-BE49-F238E27FC236}">
                <a16:creationId xmlns:a16="http://schemas.microsoft.com/office/drawing/2014/main" id="{EC72ACDF-9078-4127-A90A-1C26D88F8551}"/>
              </a:ext>
            </a:extLst>
          </p:cNvPr>
          <p:cNvSpPr/>
          <p:nvPr/>
        </p:nvSpPr>
        <p:spPr>
          <a:xfrm>
            <a:off x="920343" y="3483778"/>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find fake ratings?</a:t>
            </a:r>
            <a:endParaRPr sz="1000" dirty="0"/>
          </a:p>
        </p:txBody>
      </p:sp>
      <p:sp>
        <p:nvSpPr>
          <p:cNvPr id="31" name="Google Shape;70;p13">
            <a:extLst>
              <a:ext uri="{FF2B5EF4-FFF2-40B4-BE49-F238E27FC236}">
                <a16:creationId xmlns:a16="http://schemas.microsoft.com/office/drawing/2014/main" id="{86E50667-314C-464B-A0CD-8125106F6968}"/>
              </a:ext>
            </a:extLst>
          </p:cNvPr>
          <p:cNvSpPr/>
          <p:nvPr/>
        </p:nvSpPr>
        <p:spPr>
          <a:xfrm>
            <a:off x="856452" y="351372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Allow users to rate videos?</a:t>
            </a:r>
            <a:endParaRPr sz="1000"/>
          </a:p>
        </p:txBody>
      </p:sp>
      <p:sp>
        <p:nvSpPr>
          <p:cNvPr id="32" name="Google Shape;68;p13">
            <a:extLst>
              <a:ext uri="{FF2B5EF4-FFF2-40B4-BE49-F238E27FC236}">
                <a16:creationId xmlns:a16="http://schemas.microsoft.com/office/drawing/2014/main" id="{1F8FB26A-72CD-4C73-9BEB-5723BF83AE6C}"/>
              </a:ext>
            </a:extLst>
          </p:cNvPr>
          <p:cNvSpPr/>
          <p:nvPr/>
        </p:nvSpPr>
        <p:spPr>
          <a:xfrm>
            <a:off x="733058" y="351087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rate music?</a:t>
            </a:r>
            <a:endParaRPr sz="1000"/>
          </a:p>
        </p:txBody>
      </p:sp>
      <p:sp>
        <p:nvSpPr>
          <p:cNvPr id="33" name="TextBox 32">
            <a:extLst>
              <a:ext uri="{FF2B5EF4-FFF2-40B4-BE49-F238E27FC236}">
                <a16:creationId xmlns:a16="http://schemas.microsoft.com/office/drawing/2014/main" id="{42DFE259-1225-4AF9-A9CB-07D0702BF1EE}"/>
              </a:ext>
            </a:extLst>
          </p:cNvPr>
          <p:cNvSpPr txBox="1"/>
          <p:nvPr/>
        </p:nvSpPr>
        <p:spPr>
          <a:xfrm>
            <a:off x="831273" y="4656909"/>
            <a:ext cx="1918458" cy="307777"/>
          </a:xfrm>
          <a:prstGeom prst="rect">
            <a:avLst/>
          </a:prstGeom>
          <a:noFill/>
        </p:spPr>
        <p:txBody>
          <a:bodyPr wrap="square" rtlCol="0">
            <a:spAutoFit/>
          </a:bodyPr>
          <a:lstStyle/>
          <a:p>
            <a:r>
              <a:rPr lang="en-IN" dirty="0"/>
              <a:t>Rating</a:t>
            </a:r>
          </a:p>
        </p:txBody>
      </p:sp>
      <p:sp>
        <p:nvSpPr>
          <p:cNvPr id="34" name="TextBox 33">
            <a:extLst>
              <a:ext uri="{FF2B5EF4-FFF2-40B4-BE49-F238E27FC236}">
                <a16:creationId xmlns:a16="http://schemas.microsoft.com/office/drawing/2014/main" id="{FB24E560-35BE-44B8-AAA1-1608670B5B8E}"/>
              </a:ext>
            </a:extLst>
          </p:cNvPr>
          <p:cNvSpPr txBox="1"/>
          <p:nvPr/>
        </p:nvSpPr>
        <p:spPr>
          <a:xfrm>
            <a:off x="3378122" y="2712348"/>
            <a:ext cx="1931008" cy="307777"/>
          </a:xfrm>
          <a:prstGeom prst="rect">
            <a:avLst/>
          </a:prstGeom>
          <a:noFill/>
        </p:spPr>
        <p:txBody>
          <a:bodyPr wrap="square" rtlCol="0">
            <a:spAutoFit/>
          </a:bodyPr>
          <a:lstStyle/>
          <a:p>
            <a:r>
              <a:rPr lang="en-IN" dirty="0"/>
              <a:t>Quality</a:t>
            </a:r>
          </a:p>
        </p:txBody>
      </p:sp>
      <p:sp>
        <p:nvSpPr>
          <p:cNvPr id="35" name="Google Shape;80;p14">
            <a:extLst>
              <a:ext uri="{FF2B5EF4-FFF2-40B4-BE49-F238E27FC236}">
                <a16:creationId xmlns:a16="http://schemas.microsoft.com/office/drawing/2014/main" id="{1A5EA653-5F7D-4DD5-9FC9-99B09596880F}"/>
              </a:ext>
            </a:extLst>
          </p:cNvPr>
          <p:cNvSpPr/>
          <p:nvPr/>
        </p:nvSpPr>
        <p:spPr>
          <a:xfrm>
            <a:off x="6915948" y="206413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discover music they might like? </a:t>
            </a:r>
            <a:endParaRPr sz="1000"/>
          </a:p>
        </p:txBody>
      </p:sp>
      <p:sp>
        <p:nvSpPr>
          <p:cNvPr id="36" name="Google Shape;105;p15">
            <a:extLst>
              <a:ext uri="{FF2B5EF4-FFF2-40B4-BE49-F238E27FC236}">
                <a16:creationId xmlns:a16="http://schemas.microsoft.com/office/drawing/2014/main" id="{4DA03106-1BEB-4102-A716-97363D6A9287}"/>
              </a:ext>
            </a:extLst>
          </p:cNvPr>
          <p:cNvSpPr/>
          <p:nvPr/>
        </p:nvSpPr>
        <p:spPr>
          <a:xfrm>
            <a:off x="7624135" y="204162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allow people to watch/listen to content relevant to them?</a:t>
            </a:r>
            <a:endParaRPr sz="1000" dirty="0"/>
          </a:p>
          <a:p>
            <a:pPr marL="0" lvl="0" indent="0" algn="l" rtl="0">
              <a:spcBef>
                <a:spcPts val="0"/>
              </a:spcBef>
              <a:spcAft>
                <a:spcPts val="0"/>
              </a:spcAft>
              <a:buNone/>
            </a:pPr>
            <a:endParaRPr sz="1000" dirty="0"/>
          </a:p>
        </p:txBody>
      </p:sp>
      <p:sp>
        <p:nvSpPr>
          <p:cNvPr id="37" name="TextBox 36">
            <a:extLst>
              <a:ext uri="{FF2B5EF4-FFF2-40B4-BE49-F238E27FC236}">
                <a16:creationId xmlns:a16="http://schemas.microsoft.com/office/drawing/2014/main" id="{4139D09E-DC57-46B9-A339-6C4577B6CE72}"/>
              </a:ext>
            </a:extLst>
          </p:cNvPr>
          <p:cNvSpPr txBox="1"/>
          <p:nvPr/>
        </p:nvSpPr>
        <p:spPr>
          <a:xfrm>
            <a:off x="7016886" y="3334088"/>
            <a:ext cx="1841863" cy="307777"/>
          </a:xfrm>
          <a:prstGeom prst="rect">
            <a:avLst/>
          </a:prstGeom>
          <a:noFill/>
        </p:spPr>
        <p:txBody>
          <a:bodyPr wrap="square" rtlCol="0">
            <a:spAutoFit/>
          </a:bodyPr>
          <a:lstStyle/>
          <a:p>
            <a:r>
              <a:rPr lang="en-IN" dirty="0"/>
              <a:t>Recommendation</a:t>
            </a:r>
          </a:p>
        </p:txBody>
      </p:sp>
    </p:spTree>
    <p:extLst>
      <p:ext uri="{BB962C8B-B14F-4D97-AF65-F5344CB8AC3E}">
        <p14:creationId xmlns:p14="http://schemas.microsoft.com/office/powerpoint/2010/main" val="302932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Others</a:t>
            </a:r>
            <a:endParaRPr sz="3200" dirty="0"/>
          </a:p>
        </p:txBody>
      </p:sp>
      <p:sp>
        <p:nvSpPr>
          <p:cNvPr id="303" name="Google Shape;303;p45"/>
          <p:cNvSpPr txBox="1">
            <a:spLocks noGrp="1"/>
          </p:cNvSpPr>
          <p:nvPr>
            <p:ph type="body" idx="1"/>
          </p:nvPr>
        </p:nvSpPr>
        <p:spPr>
          <a:xfrm>
            <a:off x="455391" y="887964"/>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p:txBody>
      </p:sp>
      <p:sp>
        <p:nvSpPr>
          <p:cNvPr id="17" name="Google Shape;214;p38">
            <a:extLst>
              <a:ext uri="{FF2B5EF4-FFF2-40B4-BE49-F238E27FC236}">
                <a16:creationId xmlns:a16="http://schemas.microsoft.com/office/drawing/2014/main" id="{D6CD4FC0-702B-44FA-8F49-40209ADAD01F}"/>
              </a:ext>
            </a:extLst>
          </p:cNvPr>
          <p:cNvSpPr/>
          <p:nvPr/>
        </p:nvSpPr>
        <p:spPr>
          <a:xfrm>
            <a:off x="5438585" y="1369916"/>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build Alexa skills related to music?</a:t>
            </a:r>
          </a:p>
        </p:txBody>
      </p:sp>
      <p:sp>
        <p:nvSpPr>
          <p:cNvPr id="18" name="Google Shape;223;p38">
            <a:extLst>
              <a:ext uri="{FF2B5EF4-FFF2-40B4-BE49-F238E27FC236}">
                <a16:creationId xmlns:a16="http://schemas.microsoft.com/office/drawing/2014/main" id="{0344BDAB-8FEB-4BAF-9294-D587374A5398}"/>
              </a:ext>
            </a:extLst>
          </p:cNvPr>
          <p:cNvSpPr/>
          <p:nvPr/>
        </p:nvSpPr>
        <p:spPr>
          <a:xfrm>
            <a:off x="3921379" y="1365023"/>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add karaoke feature?</a:t>
            </a:r>
            <a:endParaRPr sz="1000" dirty="0"/>
          </a:p>
        </p:txBody>
      </p:sp>
      <p:sp>
        <p:nvSpPr>
          <p:cNvPr id="19" name="Google Shape;226;p38">
            <a:extLst>
              <a:ext uri="{FF2B5EF4-FFF2-40B4-BE49-F238E27FC236}">
                <a16:creationId xmlns:a16="http://schemas.microsoft.com/office/drawing/2014/main" id="{80E26B55-995C-46BA-AEAF-348ECDBE3948}"/>
              </a:ext>
            </a:extLst>
          </p:cNvPr>
          <p:cNvSpPr/>
          <p:nvPr/>
        </p:nvSpPr>
        <p:spPr>
          <a:xfrm>
            <a:off x="2374927" y="1302957"/>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sync the lyrics highlight with the song?</a:t>
            </a:r>
            <a:endParaRPr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6"/>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Sprint Focus</a:t>
            </a:r>
            <a:endParaRPr sz="3200"/>
          </a:p>
        </p:txBody>
      </p:sp>
      <p:graphicFrame>
        <p:nvGraphicFramePr>
          <p:cNvPr id="317" name="Google Shape;317;p46"/>
          <p:cNvGraphicFramePr/>
          <p:nvPr>
            <p:extLst>
              <p:ext uri="{D42A27DB-BD31-4B8C-83A1-F6EECF244321}">
                <p14:modId xmlns:p14="http://schemas.microsoft.com/office/powerpoint/2010/main" val="3537264921"/>
              </p:ext>
            </p:extLst>
          </p:nvPr>
        </p:nvGraphicFramePr>
        <p:xfrm>
          <a:off x="952500" y="1350688"/>
          <a:ext cx="7239000" cy="2468790"/>
        </p:xfrm>
        <a:graphic>
          <a:graphicData uri="http://schemas.openxmlformats.org/drawingml/2006/table">
            <a:tbl>
              <a:tblPr>
                <a:noFill/>
                <a:tableStyleId>{72BB6586-4BD9-4B44-9D64-79714BB28A58}</a:tableStyleId>
              </a:tblPr>
              <a:tblGrid>
                <a:gridCol w="2171075">
                  <a:extLst>
                    <a:ext uri="{9D8B030D-6E8A-4147-A177-3AD203B41FA5}">
                      <a16:colId xmlns:a16="http://schemas.microsoft.com/office/drawing/2014/main" val="20000"/>
                    </a:ext>
                  </a:extLst>
                </a:gridCol>
                <a:gridCol w="50679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FFFFF"/>
                          </a:solidFill>
                        </a:rPr>
                        <a:t>Focus</a:t>
                      </a: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IN" sz="1200" dirty="0">
                          <a:solidFill>
                            <a:schemeClr val="tx1"/>
                          </a:solidFill>
                          <a:latin typeface="Open Sans"/>
                          <a:ea typeface="Open Sans"/>
                          <a:cs typeface="Open Sans"/>
                          <a:sym typeface="Open Sans"/>
                        </a:rPr>
                        <a:t>Native Experience</a:t>
                      </a:r>
                      <a:endParaRPr sz="1200" i="1" dirty="0">
                        <a:solidFill>
                          <a:schemeClr val="tx1"/>
                        </a:solidFill>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rgbClr val="FFFFFF"/>
                          </a:solidFill>
                        </a:rPr>
                        <a:t>Slide #</a:t>
                      </a: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a:solidFill>
                            <a:srgbClr val="9E9E9E"/>
                          </a:solidFill>
                          <a:latin typeface="Open Sans"/>
                          <a:ea typeface="Open Sans"/>
                          <a:cs typeface="Open Sans"/>
                          <a:sym typeface="Open Sans"/>
                        </a:rPr>
                        <a:t>List slide #</a:t>
                      </a:r>
                      <a:r>
                        <a:rPr lang="en" sz="1200" b="1" i="1" dirty="0">
                          <a:latin typeface="Open Sans"/>
                          <a:ea typeface="Open Sans"/>
                          <a:cs typeface="Open Sans"/>
                          <a:sym typeface="Open Sans"/>
                        </a:rPr>
                        <a:t> </a:t>
                      </a:r>
                      <a:r>
                        <a:rPr lang="en" sz="1200" dirty="0">
                          <a:latin typeface="Open Sans"/>
                          <a:ea typeface="Open Sans"/>
                          <a:cs typeface="Open Sans"/>
                          <a:sym typeface="Open Sans"/>
                        </a:rPr>
                        <a:t> 11</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FFFF"/>
                          </a:solidFill>
                        </a:rPr>
                        <a:t>I selected this theme because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IN" sz="1200" dirty="0">
                          <a:latin typeface="Open Sans"/>
                          <a:ea typeface="Open Sans"/>
                          <a:cs typeface="Open Sans"/>
                          <a:sym typeface="Open Sans"/>
                        </a:rPr>
                        <a:t>Speed, Quality, recommendation are some of the very important factor to retain any user. If our app very slow then user won’t use it for too long. Also the quality of music with good recommendation is very important to keep up with the competition. Once this is done, would work on user experience and new content.</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7"/>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Define</a:t>
            </a:r>
            <a:endParaRPr sz="500"/>
          </a:p>
        </p:txBody>
      </p:sp>
      <p:sp>
        <p:nvSpPr>
          <p:cNvPr id="323" name="Google Shape;323;p47"/>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324" name="Google Shape;324;p47"/>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With an understanding of the problem space, create focus and align on specific outcomes for the Design Sprint </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9"/>
          <p:cNvSpPr txBox="1">
            <a:spLocks noGrp="1"/>
          </p:cNvSpPr>
          <p:nvPr>
            <p:ph type="title"/>
          </p:nvPr>
        </p:nvSpPr>
        <p:spPr>
          <a:xfrm>
            <a:off x="102694" y="-79667"/>
            <a:ext cx="30612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Success Metrics</a:t>
            </a:r>
            <a:endParaRPr sz="3200"/>
          </a:p>
        </p:txBody>
      </p:sp>
      <p:graphicFrame>
        <p:nvGraphicFramePr>
          <p:cNvPr id="340" name="Google Shape;340;p49"/>
          <p:cNvGraphicFramePr/>
          <p:nvPr>
            <p:extLst>
              <p:ext uri="{D42A27DB-BD31-4B8C-83A1-F6EECF244321}">
                <p14:modId xmlns:p14="http://schemas.microsoft.com/office/powerpoint/2010/main" val="1684674405"/>
              </p:ext>
            </p:extLst>
          </p:nvPr>
        </p:nvGraphicFramePr>
        <p:xfrm>
          <a:off x="18100" y="388800"/>
          <a:ext cx="9107800" cy="4754700"/>
        </p:xfrm>
        <a:graphic>
          <a:graphicData uri="http://schemas.openxmlformats.org/drawingml/2006/table">
            <a:tbl>
              <a:tblPr>
                <a:noFill/>
                <a:tableStyleId>{72BB6586-4BD9-4B44-9D64-79714BB28A58}</a:tableStyleId>
              </a:tblPr>
              <a:tblGrid>
                <a:gridCol w="1534975">
                  <a:extLst>
                    <a:ext uri="{9D8B030D-6E8A-4147-A177-3AD203B41FA5}">
                      <a16:colId xmlns:a16="http://schemas.microsoft.com/office/drawing/2014/main" val="20000"/>
                    </a:ext>
                  </a:extLst>
                </a:gridCol>
                <a:gridCol w="2631550">
                  <a:extLst>
                    <a:ext uri="{9D8B030D-6E8A-4147-A177-3AD203B41FA5}">
                      <a16:colId xmlns:a16="http://schemas.microsoft.com/office/drawing/2014/main" val="20001"/>
                    </a:ext>
                  </a:extLst>
                </a:gridCol>
                <a:gridCol w="2429725">
                  <a:extLst>
                    <a:ext uri="{9D8B030D-6E8A-4147-A177-3AD203B41FA5}">
                      <a16:colId xmlns:a16="http://schemas.microsoft.com/office/drawing/2014/main" val="20002"/>
                    </a:ext>
                  </a:extLst>
                </a:gridCol>
                <a:gridCol w="2511550">
                  <a:extLst>
                    <a:ext uri="{9D8B030D-6E8A-4147-A177-3AD203B41FA5}">
                      <a16:colId xmlns:a16="http://schemas.microsoft.com/office/drawing/2014/main" val="20003"/>
                    </a:ext>
                  </a:extLst>
                </a:gridCol>
              </a:tblGrid>
              <a:tr h="396200">
                <a:tc>
                  <a:txBody>
                    <a:bodyPr/>
                    <a:lstStyle/>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a:solidFill>
                            <a:srgbClr val="FFFFFF"/>
                          </a:solidFill>
                        </a:rPr>
                        <a:t>Goals</a:t>
                      </a: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dirty="0">
                          <a:solidFill>
                            <a:srgbClr val="FFFFFF"/>
                          </a:solidFill>
                        </a:rPr>
                        <a:t>Signals</a:t>
                      </a: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
                          <a:solidFill>
                            <a:srgbClr val="FFFFFF"/>
                          </a:solidFill>
                        </a:rPr>
                        <a:t>Metrics</a:t>
                      </a: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rPr>
                        <a:t>Happiness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dirty="0"/>
                        <a:t>Users find all the song and find the app fun, and easy to use </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 Responding to surveys </a:t>
                      </a:r>
                    </a:p>
                    <a:p>
                      <a:pPr marL="0" lvl="0" indent="0" algn="l" rtl="0">
                        <a:spcBef>
                          <a:spcPts val="0"/>
                        </a:spcBef>
                        <a:spcAft>
                          <a:spcPts val="0"/>
                        </a:spcAft>
                        <a:buNone/>
                      </a:pPr>
                      <a:r>
                        <a:rPr lang="en-US" sz="1000" dirty="0"/>
                        <a:t>• Leaving 5-star ratings for app</a:t>
                      </a:r>
                    </a:p>
                    <a:p>
                      <a:pPr marL="0" lvl="0" indent="0" algn="l" rtl="0">
                        <a:spcBef>
                          <a:spcPts val="0"/>
                        </a:spcBef>
                        <a:spcAft>
                          <a:spcPts val="0"/>
                        </a:spcAft>
                        <a:buNone/>
                      </a:pPr>
                      <a:r>
                        <a:rPr lang="en-US" sz="1000" dirty="0"/>
                        <a:t>• Leaving user feedback </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Net Promoter Score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Customer satisfaction rating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Number of 5-star reviews </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FFFFFF"/>
                          </a:solidFill>
                        </a:rPr>
                        <a:t>Engagement</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dirty="0"/>
                        <a:t>Users enjoy app content and keep engaging with it </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 Spending more time in the app </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Average session length • Average session frequency • Number of conversions (consuming content, uploading files, subscription, etc.) </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rgbClr val="FFFFFF"/>
                          </a:solidFill>
                        </a:rPr>
                        <a:t>Adoption</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dirty="0"/>
                        <a:t>New users see the value in the product and share with friends</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Downloading, launching app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Signing up for an account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Refer a friend</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000" dirty="0"/>
                        <a:t>• Share on social media</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Download rate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Registration rate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Refer </a:t>
                      </a:r>
                      <a:r>
                        <a:rPr lang="en-US" sz="1000" dirty="0" err="1"/>
                        <a:t>singup</a:t>
                      </a:r>
                      <a:r>
                        <a:rPr lang="en-US" sz="1000" dirty="0"/>
                        <a:t> rate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Reference in social media</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a:solidFill>
                            <a:srgbClr val="FFFFFF"/>
                          </a:solidFill>
                        </a:rPr>
                        <a:t>Retention</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dirty="0"/>
                        <a:t>Users keep subscribing</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Staying active in the app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Renewing a subscription</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 Churn rate </a:t>
                      </a:r>
                    </a:p>
                    <a:p>
                      <a:pPr marL="0" lvl="0" indent="0" algn="l" rtl="0">
                        <a:spcBef>
                          <a:spcPts val="0"/>
                        </a:spcBef>
                        <a:spcAft>
                          <a:spcPts val="0"/>
                        </a:spcAft>
                        <a:buNone/>
                      </a:pPr>
                      <a:r>
                        <a:rPr lang="en-US" sz="1000" dirty="0"/>
                        <a:t>• Subscription renewal rate </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dirty="0">
                          <a:solidFill>
                            <a:srgbClr val="FFFFFF"/>
                          </a:solidFill>
                        </a:rPr>
                        <a:t>Task Success</a:t>
                      </a:r>
                      <a:endParaRPr dirty="0">
                        <a:solidFill>
                          <a:srgbClr val="FFFFFF"/>
                        </a:solidFill>
                      </a:endParaRPr>
                    </a:p>
                    <a:p>
                      <a:pPr marL="0" lvl="0" indent="0" algn="l" rtl="0">
                        <a:spcBef>
                          <a:spcPts val="0"/>
                        </a:spcBef>
                        <a:spcAft>
                          <a:spcPts val="0"/>
                        </a:spcAft>
                        <a:buNone/>
                      </a:pPr>
                      <a:endParaRPr dirty="0">
                        <a:solidFill>
                          <a:srgbClr val="FFFFFF"/>
                        </a:solidFill>
                      </a:endParaRPr>
                    </a:p>
                    <a:p>
                      <a:pPr marL="0" lvl="0" indent="0" algn="l" rtl="0">
                        <a:spcBef>
                          <a:spcPts val="0"/>
                        </a:spcBef>
                        <a:spcAft>
                          <a:spcPts val="0"/>
                        </a:spcAft>
                        <a:buNone/>
                      </a:pPr>
                      <a:endParaRPr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dirty="0"/>
                        <a:t>Users </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 Finding and viewing content quickly •Adding new content</a:t>
                      </a: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t>• Search exit rate </a:t>
                      </a:r>
                    </a:p>
                    <a:p>
                      <a:pPr marL="0" lvl="0" indent="0" algn="l" rtl="0">
                        <a:spcBef>
                          <a:spcPts val="0"/>
                        </a:spcBef>
                        <a:spcAft>
                          <a:spcPts val="0"/>
                        </a:spcAft>
                        <a:buNone/>
                      </a:pPr>
                      <a:r>
                        <a:rPr lang="en-US" sz="1000" dirty="0"/>
                        <a:t>• Crash rate </a:t>
                      </a:r>
                    </a:p>
                    <a:p>
                      <a:pPr marL="0" lvl="0" indent="0" algn="l" rtl="0">
                        <a:spcBef>
                          <a:spcPts val="0"/>
                        </a:spcBef>
                        <a:spcAft>
                          <a:spcPts val="0"/>
                        </a:spcAft>
                        <a:buNone/>
                      </a:pPr>
                      <a:endParaRPr sz="1000"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1"/>
          <p:cNvSpPr txBox="1">
            <a:spLocks noGrp="1"/>
          </p:cNvSpPr>
          <p:nvPr>
            <p:ph type="title"/>
          </p:nvPr>
        </p:nvSpPr>
        <p:spPr>
          <a:xfrm>
            <a:off x="311700" y="383178"/>
            <a:ext cx="8229600" cy="593700"/>
          </a:xfrm>
          <a:prstGeom prst="rect">
            <a:avLst/>
          </a:prstGeom>
        </p:spPr>
        <p:txBody>
          <a:bodyPr spcFirstLastPara="1" wrap="square" lIns="34275" tIns="34275" rIns="34275" bIns="34275" anchor="t" anchorCtr="0">
            <a:noAutofit/>
          </a:bodyPr>
          <a:lstStyle/>
          <a:p>
            <a:pPr algn="l"/>
            <a:r>
              <a:rPr lang="en-US" sz="2400" b="1" i="0" dirty="0">
                <a:solidFill>
                  <a:srgbClr val="555555"/>
                </a:solidFill>
                <a:effectLst/>
                <a:latin typeface="amazon_emberlight"/>
              </a:rPr>
              <a:t>Now Streaming: Amazon Music Unlimited by </a:t>
            </a:r>
            <a:r>
              <a:rPr lang="en-US" sz="2400" b="1" i="0" dirty="0" err="1">
                <a:solidFill>
                  <a:srgbClr val="555555"/>
                </a:solidFill>
                <a:effectLst/>
                <a:latin typeface="amazon_emberlight"/>
              </a:rPr>
              <a:t>TimesNow</a:t>
            </a:r>
            <a:endParaRPr lang="en-US" sz="4400" b="1" dirty="0">
              <a:solidFill>
                <a:srgbClr val="9E9E9E"/>
              </a:solidFill>
            </a:endParaRPr>
          </a:p>
        </p:txBody>
      </p:sp>
      <p:sp>
        <p:nvSpPr>
          <p:cNvPr id="357" name="Google Shape;357;p51"/>
          <p:cNvSpPr txBox="1">
            <a:spLocks noGrp="1"/>
          </p:cNvSpPr>
          <p:nvPr>
            <p:ph type="body" idx="1"/>
          </p:nvPr>
        </p:nvSpPr>
        <p:spPr>
          <a:xfrm>
            <a:off x="311700" y="1076275"/>
            <a:ext cx="8466540" cy="3999000"/>
          </a:xfrm>
          <a:prstGeom prst="rect">
            <a:avLst/>
          </a:prstGeom>
        </p:spPr>
        <p:txBody>
          <a:bodyPr spcFirstLastPara="1" wrap="square" lIns="34275" tIns="34275" rIns="34275" bIns="34275" anchor="t" anchorCtr="0">
            <a:noAutofit/>
          </a:bodyPr>
          <a:lstStyle/>
          <a:p>
            <a:pPr marL="0" lvl="0" indent="0" rtl="0">
              <a:lnSpc>
                <a:spcPct val="115000"/>
              </a:lnSpc>
              <a:spcBef>
                <a:spcPts val="700"/>
              </a:spcBef>
              <a:spcAft>
                <a:spcPts val="0"/>
              </a:spcAft>
              <a:buNone/>
            </a:pPr>
            <a:r>
              <a:rPr lang="en-US" sz="1400" dirty="0">
                <a:solidFill>
                  <a:schemeClr val="tx1"/>
                </a:solidFill>
                <a:latin typeface="+mn-lt"/>
              </a:rPr>
              <a:t>Seattle 16</a:t>
            </a:r>
            <a:r>
              <a:rPr lang="en-US" sz="1400" baseline="30000" dirty="0">
                <a:solidFill>
                  <a:schemeClr val="tx1"/>
                </a:solidFill>
                <a:latin typeface="+mn-lt"/>
              </a:rPr>
              <a:t>th</a:t>
            </a:r>
            <a:r>
              <a:rPr lang="en-US" sz="1400" dirty="0">
                <a:solidFill>
                  <a:schemeClr val="tx1"/>
                </a:solidFill>
                <a:latin typeface="+mn-lt"/>
              </a:rPr>
              <a:t> May, 2020 - Amazon is going to introduced Amazon Music, an on-demand music service that redefines music streaming by putting a catalog of tens of millions of songs and thousands of hand-curated playlists and personalized stations not just at the tips of your fingers, but also on the tip of your tongue. Amazon Music will rediscover the new music or use will be able to listen to favorites easier and with lot more fun than ever with a newly designed Amazon Music app as well as with innovative new Alexa voice controls.</a:t>
            </a:r>
          </a:p>
          <a:p>
            <a:pPr marL="0" lvl="0" indent="0" rtl="0">
              <a:lnSpc>
                <a:spcPct val="115000"/>
              </a:lnSpc>
              <a:spcBef>
                <a:spcPts val="700"/>
              </a:spcBef>
              <a:spcAft>
                <a:spcPts val="0"/>
              </a:spcAft>
              <a:buNone/>
            </a:pPr>
            <a:r>
              <a:rPr lang="en-US" sz="1400" dirty="0">
                <a:solidFill>
                  <a:schemeClr val="tx1"/>
                </a:solidFill>
                <a:latin typeface="+mn-lt"/>
              </a:rPr>
              <a:t>Amazon Music brings real value to the millions of people who are already Prime members, with a choice of subscribing for only $8.99 a month or even $79 per year. Plus, customers are going to love Amazon Music’s all-new app for iOS, Android and desktop,” said Jeff Bezos, Amazon Founder and CEO. “And if you want a sense of the future of voice-controlled music, go ahead and ask Alexa for a free Music Unlimited trial, and play around on your Echo. If you don’t know the name of a song but know a few lyrics, if you want to hear songs from a specific decade, or even if you’re looking for music to match your mood, just ask.</a:t>
            </a:r>
          </a:p>
          <a:p>
            <a:pPr marL="0" lvl="0" indent="0" rtl="0">
              <a:lnSpc>
                <a:spcPct val="115000"/>
              </a:lnSpc>
              <a:spcBef>
                <a:spcPts val="700"/>
              </a:spcBef>
              <a:spcAft>
                <a:spcPts val="0"/>
              </a:spcAft>
              <a:buNone/>
            </a:pPr>
            <a:endParaRPr lang="en-US" sz="1200" dirty="0">
              <a:solidFill>
                <a:srgbClr val="9E9E9E"/>
              </a:solidFill>
              <a:latin typeface="+mn-lt"/>
            </a:endParaRPr>
          </a:p>
          <a:p>
            <a:pPr marL="0" lvl="0" indent="0" rtl="0">
              <a:lnSpc>
                <a:spcPct val="115000"/>
              </a:lnSpc>
              <a:spcBef>
                <a:spcPts val="700"/>
              </a:spcBef>
              <a:spcAft>
                <a:spcPts val="0"/>
              </a:spcAft>
              <a:buNone/>
            </a:pPr>
            <a:endParaRPr sz="1200" dirty="0">
              <a:solidFill>
                <a:srgbClr val="9E9E9E"/>
              </a:solidFill>
              <a:latin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2"/>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Sketch</a:t>
            </a:r>
            <a:endParaRPr sz="500"/>
          </a:p>
        </p:txBody>
      </p:sp>
      <p:sp>
        <p:nvSpPr>
          <p:cNvPr id="363" name="Google Shape;363;p52"/>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364" name="Google Shape;364;p52"/>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Generate tons of ideas, then narrow them down to two in depth solution sketches</a:t>
            </a:r>
            <a:endParaRPr dirty="0">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3"/>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8 Sketches</a:t>
            </a:r>
            <a:endParaRPr sz="3200"/>
          </a:p>
        </p:txBody>
      </p:sp>
      <p:sp>
        <p:nvSpPr>
          <p:cNvPr id="370" name="Google Shape;370;p53"/>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r>
              <a:rPr lang="en" sz="1200">
                <a:solidFill>
                  <a:srgbClr val="000000"/>
                </a:solidFill>
              </a:rPr>
              <a:t>Photo of your 8 sketches here</a:t>
            </a:r>
            <a:endParaRPr sz="1200">
              <a:solidFill>
                <a:srgbClr val="000000"/>
              </a:solidFill>
            </a:endParaRPr>
          </a:p>
        </p:txBody>
      </p:sp>
      <p:pic>
        <p:nvPicPr>
          <p:cNvPr id="3" name="Picture 2" descr="A picture containing text, whiteboard&#10;&#10;Description automatically generated">
            <a:extLst>
              <a:ext uri="{FF2B5EF4-FFF2-40B4-BE49-F238E27FC236}">
                <a16:creationId xmlns:a16="http://schemas.microsoft.com/office/drawing/2014/main" id="{96F0221E-70C6-4B0A-A82A-D624EAC382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rot="16200000">
            <a:off x="2569809" y="-1334235"/>
            <a:ext cx="4004382" cy="8520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Solution Sketch 1 – Search Screen</a:t>
            </a:r>
            <a:endParaRPr sz="3200" dirty="0"/>
          </a:p>
        </p:txBody>
      </p:sp>
      <p:sp>
        <p:nvSpPr>
          <p:cNvPr id="385" name="Google Shape;385;p55"/>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r>
              <a:rPr lang="en" sz="1200">
                <a:solidFill>
                  <a:srgbClr val="000000"/>
                </a:solidFill>
              </a:rPr>
              <a:t>Upload a photo of your sketch on this slide</a:t>
            </a:r>
            <a:endParaRPr sz="1200">
              <a:solidFill>
                <a:srgbClr val="000000"/>
              </a:solidFill>
            </a:endParaRPr>
          </a:p>
        </p:txBody>
      </p:sp>
      <p:pic>
        <p:nvPicPr>
          <p:cNvPr id="3" name="Picture 2">
            <a:extLst>
              <a:ext uri="{FF2B5EF4-FFF2-40B4-BE49-F238E27FC236}">
                <a16:creationId xmlns:a16="http://schemas.microsoft.com/office/drawing/2014/main" id="{3E38E0EE-CDC9-4113-860B-FBFF93EE1BA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4173" r="6516"/>
          <a:stretch/>
        </p:blipFill>
        <p:spPr>
          <a:xfrm rot="16200000">
            <a:off x="2577520" y="-1341944"/>
            <a:ext cx="3988964" cy="85206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Set the stage</a:t>
            </a:r>
            <a:endParaRPr sz="500"/>
          </a:p>
        </p:txBody>
      </p:sp>
      <p:sp>
        <p:nvSpPr>
          <p:cNvPr id="158" name="Google Shape;158;p3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chemeClr val="lt2"/>
              </a:solidFill>
            </a:endParaRPr>
          </a:p>
        </p:txBody>
      </p:sp>
      <p:sp>
        <p:nvSpPr>
          <p:cNvPr id="159" name="Google Shape;159;p33"/>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Set the stage for the Design Sprint by framing the problem</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Solution Sketch 2 – Play from List</a:t>
            </a:r>
            <a:endParaRPr sz="3200" dirty="0"/>
          </a:p>
        </p:txBody>
      </p:sp>
      <p:sp>
        <p:nvSpPr>
          <p:cNvPr id="391" name="Google Shape;391;p56"/>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r>
              <a:rPr lang="en" sz="1200">
                <a:solidFill>
                  <a:srgbClr val="000000"/>
                </a:solidFill>
              </a:rPr>
              <a:t>Upload a photo of your sketch on this slide</a:t>
            </a:r>
            <a:endParaRPr sz="1200">
              <a:solidFill>
                <a:srgbClr val="000000"/>
              </a:solidFill>
            </a:endParaRPr>
          </a:p>
        </p:txBody>
      </p:sp>
      <p:pic>
        <p:nvPicPr>
          <p:cNvPr id="3" name="Picture 2" descr="A close up of text on a white background&#10;&#10;Description automatically generated">
            <a:extLst>
              <a:ext uri="{FF2B5EF4-FFF2-40B4-BE49-F238E27FC236}">
                <a16:creationId xmlns:a16="http://schemas.microsoft.com/office/drawing/2014/main" id="{B4EBAC0E-975B-4950-A27F-D3FB886390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r="5591"/>
          <a:stretch/>
        </p:blipFill>
        <p:spPr>
          <a:xfrm rot="16200000">
            <a:off x="2551651" y="-1321103"/>
            <a:ext cx="4040700" cy="8520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Decide</a:t>
            </a:r>
            <a:endParaRPr sz="500"/>
          </a:p>
        </p:txBody>
      </p:sp>
      <p:sp>
        <p:nvSpPr>
          <p:cNvPr id="397" name="Google Shape;397;p57"/>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398" name="Google Shape;398;p57"/>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Pick the final concept that you develop into a prototype</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Decision</a:t>
            </a:r>
            <a:endParaRPr sz="3200"/>
          </a:p>
        </p:txBody>
      </p:sp>
      <p:graphicFrame>
        <p:nvGraphicFramePr>
          <p:cNvPr id="413" name="Google Shape;413;p59"/>
          <p:cNvGraphicFramePr/>
          <p:nvPr>
            <p:extLst>
              <p:ext uri="{D42A27DB-BD31-4B8C-83A1-F6EECF244321}">
                <p14:modId xmlns:p14="http://schemas.microsoft.com/office/powerpoint/2010/main" val="3950108583"/>
              </p:ext>
            </p:extLst>
          </p:nvPr>
        </p:nvGraphicFramePr>
        <p:xfrm>
          <a:off x="952500" y="1350688"/>
          <a:ext cx="7239000" cy="1859220"/>
        </p:xfrm>
        <a:graphic>
          <a:graphicData uri="http://schemas.openxmlformats.org/drawingml/2006/table">
            <a:tbl>
              <a:tblPr>
                <a:noFill/>
                <a:tableStyleId>{72BB6586-4BD9-4B44-9D64-79714BB28A58}</a:tableStyleId>
              </a:tblPr>
              <a:tblGrid>
                <a:gridCol w="2271925">
                  <a:extLst>
                    <a:ext uri="{9D8B030D-6E8A-4147-A177-3AD203B41FA5}">
                      <a16:colId xmlns:a16="http://schemas.microsoft.com/office/drawing/2014/main" val="20000"/>
                    </a:ext>
                  </a:extLst>
                </a:gridCol>
                <a:gridCol w="49670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FFFFF"/>
                          </a:solidFill>
                        </a:rPr>
                        <a:t>Decision</a:t>
                      </a: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 sz="1200" dirty="0"/>
                        <a:t>Solution Sketch 1 – Search Screen</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rgbClr val="FFFFFF"/>
                          </a:solidFill>
                        </a:rPr>
                        <a:t>Rationale</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lnSpc>
                          <a:spcPct val="115000"/>
                        </a:lnSpc>
                        <a:spcBef>
                          <a:spcPts val="700"/>
                        </a:spcBef>
                        <a:spcAft>
                          <a:spcPts val="0"/>
                        </a:spcAft>
                        <a:buNone/>
                      </a:pPr>
                      <a:r>
                        <a:rPr lang="en-IN" sz="1200" dirty="0">
                          <a:latin typeface="Open Sans"/>
                          <a:ea typeface="Open Sans"/>
                          <a:cs typeface="Open Sans"/>
                          <a:sym typeface="Open Sans"/>
                        </a:rPr>
                        <a:t>Search</a:t>
                      </a:r>
                      <a:r>
                        <a:rPr lang="en-US" sz="1200" dirty="0">
                          <a:latin typeface="Open Sans"/>
                          <a:ea typeface="Open Sans"/>
                          <a:cs typeface="Open Sans"/>
                          <a:sym typeface="Open Sans"/>
                        </a:rPr>
                        <a:t> is a must to let users find songs by artist and title.</a:t>
                      </a:r>
                      <a:r>
                        <a:rPr lang="en-IN" sz="1200" dirty="0">
                          <a:latin typeface="Open Sans"/>
                          <a:ea typeface="Open Sans"/>
                          <a:cs typeface="Open Sans"/>
                          <a:sym typeface="Open Sans"/>
                        </a:rPr>
                        <a:t> It is one of the most important and used functionality for any streaming music app. A search is a </a:t>
                      </a:r>
                      <a:r>
                        <a:rPr lang="en-US" sz="1200" dirty="0">
                          <a:latin typeface="Open Sans"/>
                          <a:ea typeface="Open Sans"/>
                          <a:cs typeface="Open Sans"/>
                          <a:sym typeface="Open Sans"/>
                        </a:rPr>
                        <a:t>to guide for the user. We have to use this space to offer the user some suggestions or curated content such as “Popular Searches”, “Favorites”, “Closest”, or “Top Rated”.</a:t>
                      </a:r>
                      <a:endParaRPr sz="12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0"/>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Prototype</a:t>
            </a:r>
            <a:endParaRPr sz="500"/>
          </a:p>
        </p:txBody>
      </p:sp>
      <p:sp>
        <p:nvSpPr>
          <p:cNvPr id="419" name="Google Shape;419;p60"/>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420" name="Google Shape;420;p60"/>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Turn your concept into a realistic, interactive prototype that you will use to validate your assumptions and ideas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2"/>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Storyboard</a:t>
            </a:r>
            <a:endParaRPr sz="3200"/>
          </a:p>
        </p:txBody>
      </p:sp>
      <p:sp>
        <p:nvSpPr>
          <p:cNvPr id="436" name="Google Shape;436;p62"/>
          <p:cNvSpPr txBox="1">
            <a:spLocks noGrp="1"/>
          </p:cNvSpPr>
          <p:nvPr>
            <p:ph type="body" idx="1"/>
          </p:nvPr>
        </p:nvSpPr>
        <p:spPr>
          <a:xfrm>
            <a:off x="311700" y="9238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a:p>
            <a:pPr marL="114300" lvl="0" indent="0" algn="ctr" rtl="0">
              <a:lnSpc>
                <a:spcPct val="115000"/>
              </a:lnSpc>
              <a:spcBef>
                <a:spcPts val="700"/>
              </a:spcBef>
              <a:spcAft>
                <a:spcPts val="0"/>
              </a:spcAft>
              <a:buNone/>
            </a:pPr>
            <a:r>
              <a:rPr lang="en" sz="1200">
                <a:solidFill>
                  <a:srgbClr val="000000"/>
                </a:solidFill>
              </a:rPr>
              <a:t>Upload your storyboard on this slide</a:t>
            </a:r>
            <a:endParaRPr sz="1200">
              <a:solidFill>
                <a:srgbClr val="000000"/>
              </a:solidFill>
            </a:endParaRPr>
          </a:p>
        </p:txBody>
      </p:sp>
      <p:pic>
        <p:nvPicPr>
          <p:cNvPr id="437" name="Google Shape;437;p62">
            <a:hlinkClick r:id="rId3"/>
          </p:cNvPr>
          <p:cNvPicPr preferRelativeResize="0"/>
          <p:nvPr/>
        </p:nvPicPr>
        <p:blipFill rotWithShape="1">
          <a:blip r:embed="rId4">
            <a:alphaModFix/>
          </a:blip>
          <a:srcRect r="61450"/>
          <a:stretch/>
        </p:blipFill>
        <p:spPr>
          <a:xfrm>
            <a:off x="7966225" y="61975"/>
            <a:ext cx="675818" cy="642825"/>
          </a:xfrm>
          <a:prstGeom prst="rect">
            <a:avLst/>
          </a:prstGeom>
          <a:noFill/>
          <a:ln>
            <a:noFill/>
          </a:ln>
        </p:spPr>
      </p:pic>
      <p:sp>
        <p:nvSpPr>
          <p:cNvPr id="438" name="Google Shape;438;p62"/>
          <p:cNvSpPr txBox="1"/>
          <p:nvPr/>
        </p:nvSpPr>
        <p:spPr>
          <a:xfrm>
            <a:off x="7822788" y="658300"/>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plot</a:t>
            </a:r>
            <a:endParaRPr sz="800" dirty="0">
              <a:latin typeface="Open Sans"/>
              <a:ea typeface="Open Sans"/>
              <a:cs typeface="Open Sans"/>
              <a:sym typeface="Open Sans"/>
            </a:endParaRPr>
          </a:p>
        </p:txBody>
      </p:sp>
      <p:pic>
        <p:nvPicPr>
          <p:cNvPr id="3" name="Picture 2">
            <a:extLst>
              <a:ext uri="{FF2B5EF4-FFF2-40B4-BE49-F238E27FC236}">
                <a16:creationId xmlns:a16="http://schemas.microsoft.com/office/drawing/2014/main" id="{790B18E6-2F18-46DC-A54A-20FA5B660103}"/>
              </a:ext>
            </a:extLst>
          </p:cNvPr>
          <p:cNvPicPr>
            <a:picLocks noChangeAspect="1"/>
          </p:cNvPicPr>
          <p:nvPr/>
        </p:nvPicPr>
        <p:blipFill>
          <a:blip r:embed="rId5"/>
          <a:stretch>
            <a:fillRect/>
          </a:stretch>
        </p:blipFill>
        <p:spPr>
          <a:xfrm>
            <a:off x="390268" y="938617"/>
            <a:ext cx="8363464" cy="4040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4"/>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Prototype</a:t>
            </a:r>
            <a:endParaRPr sz="3200" dirty="0"/>
          </a:p>
        </p:txBody>
      </p:sp>
      <p:sp>
        <p:nvSpPr>
          <p:cNvPr id="453" name="Google Shape;453;p64"/>
          <p:cNvSpPr txBox="1"/>
          <p:nvPr/>
        </p:nvSpPr>
        <p:spPr>
          <a:xfrm>
            <a:off x="7117013" y="301197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prototype</a:t>
            </a:r>
            <a:endParaRPr sz="800">
              <a:latin typeface="Open Sans"/>
              <a:ea typeface="Open Sans"/>
              <a:cs typeface="Open Sans"/>
              <a:sym typeface="Open Sans"/>
            </a:endParaRPr>
          </a:p>
        </p:txBody>
      </p:sp>
      <p:pic>
        <p:nvPicPr>
          <p:cNvPr id="454" name="Google Shape;454;p64">
            <a:hlinkClick r:id="rId3"/>
          </p:cNvPr>
          <p:cNvPicPr preferRelativeResize="0"/>
          <p:nvPr/>
        </p:nvPicPr>
        <p:blipFill>
          <a:blip r:embed="rId4">
            <a:alphaModFix/>
          </a:blip>
          <a:stretch>
            <a:fillRect/>
          </a:stretch>
        </p:blipFill>
        <p:spPr>
          <a:xfrm>
            <a:off x="6679500" y="1629488"/>
            <a:ext cx="1884525" cy="1884525"/>
          </a:xfrm>
          <a:prstGeom prst="rect">
            <a:avLst/>
          </a:prstGeom>
          <a:noFill/>
          <a:ln>
            <a:noFill/>
          </a:ln>
        </p:spPr>
      </p:pic>
      <p:graphicFrame>
        <p:nvGraphicFramePr>
          <p:cNvPr id="455" name="Google Shape;455;p64"/>
          <p:cNvGraphicFramePr/>
          <p:nvPr>
            <p:extLst>
              <p:ext uri="{D42A27DB-BD31-4B8C-83A1-F6EECF244321}">
                <p14:modId xmlns:p14="http://schemas.microsoft.com/office/powerpoint/2010/main" val="2251339288"/>
              </p:ext>
            </p:extLst>
          </p:nvPr>
        </p:nvGraphicFramePr>
        <p:xfrm>
          <a:off x="311700" y="1077138"/>
          <a:ext cx="6476850" cy="3474630"/>
        </p:xfrm>
        <a:graphic>
          <a:graphicData uri="http://schemas.openxmlformats.org/drawingml/2006/table">
            <a:tbl>
              <a:tblPr>
                <a:noFill/>
                <a:tableStyleId>{72BB6586-4BD9-4B44-9D64-79714BB28A58}</a:tableStyleId>
              </a:tblPr>
              <a:tblGrid>
                <a:gridCol w="1965300">
                  <a:extLst>
                    <a:ext uri="{9D8B030D-6E8A-4147-A177-3AD203B41FA5}">
                      <a16:colId xmlns:a16="http://schemas.microsoft.com/office/drawing/2014/main" val="20000"/>
                    </a:ext>
                  </a:extLst>
                </a:gridCol>
                <a:gridCol w="4511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rgbClr val="FFFFFF"/>
                          </a:solidFill>
                        </a:rPr>
                        <a:t>Description</a:t>
                      </a:r>
                      <a:endParaRPr>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High level overview of the prototype</a:t>
                      </a:r>
                      <a:endParaRPr sz="1000">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What does it do?</a:t>
                      </a:r>
                      <a:endParaRPr sz="10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US" sz="1000" i="0" dirty="0"/>
                        <a:t>An app that can play millions of songs. Listen to the songs you love and find music from all over the world.</a:t>
                      </a:r>
                    </a:p>
                    <a:p>
                      <a:pPr marL="0" lvl="0" indent="0" algn="l" rtl="0">
                        <a:spcBef>
                          <a:spcPts val="0"/>
                        </a:spcBef>
                        <a:spcAft>
                          <a:spcPts val="0"/>
                        </a:spcAft>
                        <a:buNone/>
                      </a:pPr>
                      <a:endParaRPr lang="en-US" sz="1000" i="0" dirty="0"/>
                    </a:p>
                    <a:p>
                      <a:pPr marL="0" lvl="0" indent="0" algn="l" rtl="0">
                        <a:spcBef>
                          <a:spcPts val="0"/>
                        </a:spcBef>
                        <a:spcAft>
                          <a:spcPts val="0"/>
                        </a:spcAft>
                        <a:buNone/>
                      </a:pPr>
                      <a:r>
                        <a:rPr lang="en-US" sz="1000" i="0" dirty="0"/>
                        <a:t>Play music on your mobile. Listen to music, albums and playlists wherever you are.</a:t>
                      </a: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rgbClr val="FFFFFF"/>
                          </a:solidFill>
                        </a:rPr>
                        <a:t>Assumptions</a:t>
                      </a:r>
                      <a:endParaRPr>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Any assumptions within the prototype</a:t>
                      </a: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336550" marR="0" lvl="0" indent="-171450" algn="l" defTabSz="914400" rtl="0" eaLnBrk="1" fontAlgn="auto" latinLnBrk="0" hangingPunct="1">
                        <a:lnSpc>
                          <a:spcPct val="100000"/>
                        </a:lnSpc>
                        <a:spcBef>
                          <a:spcPts val="0"/>
                        </a:spcBef>
                        <a:spcAft>
                          <a:spcPts val="0"/>
                        </a:spcAft>
                        <a:buClr>
                          <a:srgbClr val="000000"/>
                        </a:buClr>
                        <a:buSzPts val="1000"/>
                        <a:buFont typeface="Arial" panose="020B0604020202020204" pitchFamily="34" charset="0"/>
                        <a:buChar char="•"/>
                        <a:tabLst/>
                        <a:defRPr/>
                      </a:pPr>
                      <a:r>
                        <a:rPr lang="en-US" sz="1000" b="0" i="0" u="none" strike="noStrike" cap="none" dirty="0">
                          <a:solidFill>
                            <a:srgbClr val="000000"/>
                          </a:solidFill>
                          <a:effectLst/>
                          <a:latin typeface="+mn-lt"/>
                          <a:ea typeface="Arial"/>
                          <a:cs typeface="Arial"/>
                          <a:sym typeface="Arial"/>
                        </a:rPr>
                        <a:t>Users always need to create an account</a:t>
                      </a:r>
                      <a:endParaRPr sz="1000" dirty="0">
                        <a:latin typeface="+mn-lt"/>
                        <a:ea typeface="Open Sans"/>
                        <a:cs typeface="Open Sans"/>
                        <a:sym typeface="Open Sans"/>
                      </a:endParaRPr>
                    </a:p>
                    <a:p>
                      <a:pPr marL="457200" lvl="0" indent="-292100" algn="l" rtl="0">
                        <a:spcBef>
                          <a:spcPts val="0"/>
                        </a:spcBef>
                        <a:spcAft>
                          <a:spcPts val="0"/>
                        </a:spcAft>
                        <a:buSzPts val="1000"/>
                        <a:buFont typeface="Open Sans"/>
                        <a:buChar char="●"/>
                      </a:pPr>
                      <a:endParaRPr sz="1000" dirty="0">
                        <a:latin typeface="Open Sans"/>
                        <a:ea typeface="Open Sans"/>
                        <a:cs typeface="Open Sans"/>
                        <a:sym typeface="Open Sans"/>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rgbClr val="FFFFFF"/>
                          </a:solidFill>
                        </a:rPr>
                        <a:t>Tasks</a:t>
                      </a:r>
                      <a:endParaRPr>
                        <a:solidFill>
                          <a:srgbClr val="FFFFFF"/>
                        </a:solidFill>
                      </a:endParaRPr>
                    </a:p>
                    <a:p>
                      <a:pPr marL="457200" lvl="0" indent="-292100" algn="l" rtl="0">
                        <a:spcBef>
                          <a:spcPts val="0"/>
                        </a:spcBef>
                        <a:spcAft>
                          <a:spcPts val="0"/>
                        </a:spcAft>
                        <a:buClr>
                          <a:srgbClr val="FFFFFF"/>
                        </a:buClr>
                        <a:buSzPts val="1000"/>
                        <a:buChar char="●"/>
                      </a:pPr>
                      <a:r>
                        <a:rPr lang="en" sz="1000">
                          <a:solidFill>
                            <a:srgbClr val="FFFFFF"/>
                          </a:solidFill>
                        </a:rPr>
                        <a:t>What are the tasks that a user can complete in the prototype?</a:t>
                      </a:r>
                      <a:endParaRPr sz="1000">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171450" lvl="0" indent="-171450" algn="l" rtl="0">
                        <a:spcBef>
                          <a:spcPts val="0"/>
                        </a:spcBef>
                        <a:spcAft>
                          <a:spcPts val="0"/>
                        </a:spcAft>
                        <a:buFont typeface="Arial" panose="020B0604020202020204" pitchFamily="34" charset="0"/>
                        <a:buChar char="•"/>
                      </a:pPr>
                      <a:r>
                        <a:rPr lang="en-US" sz="1100" i="0" dirty="0">
                          <a:latin typeface="+mn-lt"/>
                        </a:rPr>
                        <a:t>Discover new music and albums</a:t>
                      </a:r>
                    </a:p>
                    <a:p>
                      <a:pPr marL="171450" lvl="0" indent="-171450" algn="l" rtl="0">
                        <a:spcBef>
                          <a:spcPts val="0"/>
                        </a:spcBef>
                        <a:spcAft>
                          <a:spcPts val="0"/>
                        </a:spcAft>
                        <a:buFont typeface="Arial" panose="020B0604020202020204" pitchFamily="34" charset="0"/>
                        <a:buChar char="•"/>
                      </a:pPr>
                      <a:r>
                        <a:rPr lang="en-US" sz="1100" i="0" dirty="0">
                          <a:latin typeface="+mn-lt"/>
                        </a:rPr>
                        <a:t>Search for song, or artist</a:t>
                      </a:r>
                    </a:p>
                    <a:p>
                      <a:pPr marL="171450" lvl="0" indent="-171450" algn="l" rtl="0">
                        <a:spcBef>
                          <a:spcPts val="0"/>
                        </a:spcBef>
                        <a:spcAft>
                          <a:spcPts val="0"/>
                        </a:spcAft>
                        <a:buFont typeface="Arial" panose="020B0604020202020204" pitchFamily="34" charset="0"/>
                        <a:buChar char="•"/>
                      </a:pPr>
                      <a:r>
                        <a:rPr lang="en-US" sz="1100" i="0" dirty="0">
                          <a:latin typeface="+mn-lt"/>
                        </a:rPr>
                        <a:t>Make your own playlist</a:t>
                      </a:r>
                    </a:p>
                    <a:p>
                      <a:pPr marL="171450" lvl="0" indent="-171450" algn="l" rtl="0">
                        <a:spcBef>
                          <a:spcPts val="0"/>
                        </a:spcBef>
                        <a:spcAft>
                          <a:spcPts val="0"/>
                        </a:spcAft>
                        <a:buFont typeface="Arial" panose="020B0604020202020204" pitchFamily="34" charset="0"/>
                        <a:buChar char="•"/>
                      </a:pPr>
                      <a:r>
                        <a:rPr lang="en-US" sz="1100" i="0" dirty="0">
                          <a:latin typeface="+mn-lt"/>
                        </a:rPr>
                        <a:t>See the lyrics of the current song</a:t>
                      </a:r>
                      <a:endParaRPr sz="1100" dirty="0">
                        <a:latin typeface="+mn-lt"/>
                        <a:ea typeface="Open Sans"/>
                        <a:cs typeface="Open Sans"/>
                        <a:sym typeface="Open Sans"/>
                      </a:endParaRPr>
                    </a:p>
                    <a:p>
                      <a:pPr marL="457200" lvl="0" indent="-292100" algn="l" rtl="0">
                        <a:spcBef>
                          <a:spcPts val="0"/>
                        </a:spcBef>
                        <a:spcAft>
                          <a:spcPts val="0"/>
                        </a:spcAft>
                        <a:buSzPts val="1000"/>
                        <a:buFont typeface="Open Sans"/>
                        <a:buChar char="●"/>
                      </a:pP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51B3D-EB1C-40CF-BF8C-AD28628D79F2}"/>
              </a:ext>
            </a:extLst>
          </p:cNvPr>
          <p:cNvSpPr>
            <a:spLocks noGrp="1"/>
          </p:cNvSpPr>
          <p:nvPr>
            <p:ph type="title"/>
          </p:nvPr>
        </p:nvSpPr>
        <p:spPr/>
        <p:txBody>
          <a:bodyPr/>
          <a:lstStyle/>
          <a:p>
            <a:r>
              <a:rPr lang="en" sz="3600" dirty="0"/>
              <a:t>Prototype Screenshot</a:t>
            </a:r>
            <a:endParaRPr lang="en-IN" dirty="0"/>
          </a:p>
        </p:txBody>
      </p:sp>
      <p:pic>
        <p:nvPicPr>
          <p:cNvPr id="8" name="Picture 7" descr="A screenshot of a computer&#10;&#10;Description automatically generated">
            <a:extLst>
              <a:ext uri="{FF2B5EF4-FFF2-40B4-BE49-F238E27FC236}">
                <a16:creationId xmlns:a16="http://schemas.microsoft.com/office/drawing/2014/main" id="{929456C0-5A13-43BB-867A-1A40B5346978}"/>
              </a:ext>
            </a:extLst>
          </p:cNvPr>
          <p:cNvPicPr>
            <a:picLocks noChangeAspect="1"/>
          </p:cNvPicPr>
          <p:nvPr/>
        </p:nvPicPr>
        <p:blipFill>
          <a:blip r:embed="rId2"/>
          <a:stretch>
            <a:fillRect/>
          </a:stretch>
        </p:blipFill>
        <p:spPr>
          <a:xfrm>
            <a:off x="560524" y="958543"/>
            <a:ext cx="7708552" cy="3956357"/>
          </a:xfrm>
          <a:prstGeom prst="rect">
            <a:avLst/>
          </a:prstGeom>
        </p:spPr>
      </p:pic>
    </p:spTree>
    <p:extLst>
      <p:ext uri="{BB962C8B-B14F-4D97-AF65-F5344CB8AC3E}">
        <p14:creationId xmlns:p14="http://schemas.microsoft.com/office/powerpoint/2010/main" val="212997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5"/>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Validate</a:t>
            </a:r>
            <a:endParaRPr sz="500"/>
          </a:p>
        </p:txBody>
      </p:sp>
      <p:sp>
        <p:nvSpPr>
          <p:cNvPr id="461" name="Google Shape;461;p65"/>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462" name="Google Shape;462;p65"/>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dirty="0">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7"/>
          <p:cNvSpPr txBox="1">
            <a:spLocks noGrp="1"/>
          </p:cNvSpPr>
          <p:nvPr>
            <p:ph type="title"/>
          </p:nvPr>
        </p:nvSpPr>
        <p:spPr>
          <a:xfrm>
            <a:off x="457200" y="304800"/>
            <a:ext cx="8229600" cy="593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Plan and recruit for research</a:t>
            </a:r>
            <a:endParaRPr sz="3200"/>
          </a:p>
        </p:txBody>
      </p:sp>
      <p:sp>
        <p:nvSpPr>
          <p:cNvPr id="478" name="Google Shape;478;p67"/>
          <p:cNvSpPr txBox="1">
            <a:spLocks noGrp="1"/>
          </p:cNvSpPr>
          <p:nvPr>
            <p:ph type="body" idx="2"/>
          </p:nvPr>
        </p:nvSpPr>
        <p:spPr>
          <a:xfrm>
            <a:off x="457200" y="4914900"/>
            <a:ext cx="3957600" cy="1143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endParaRPr/>
          </a:p>
        </p:txBody>
      </p:sp>
      <p:sp>
        <p:nvSpPr>
          <p:cNvPr id="479" name="Google Shape;479;p67"/>
          <p:cNvSpPr txBox="1"/>
          <p:nvPr/>
        </p:nvSpPr>
        <p:spPr>
          <a:xfrm>
            <a:off x="4026313" y="312452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research plan</a:t>
            </a:r>
            <a:endParaRPr sz="800">
              <a:latin typeface="Open Sans"/>
              <a:ea typeface="Open Sans"/>
              <a:cs typeface="Open Sans"/>
              <a:sym typeface="Open Sans"/>
            </a:endParaRPr>
          </a:p>
        </p:txBody>
      </p:sp>
      <p:pic>
        <p:nvPicPr>
          <p:cNvPr id="480" name="Google Shape;480;p67">
            <a:hlinkClick r:id="rId3" action="ppaction://hlinkfile"/>
          </p:cNvPr>
          <p:cNvPicPr preferRelativeResize="0"/>
          <p:nvPr/>
        </p:nvPicPr>
        <p:blipFill>
          <a:blip r:embed="rId4">
            <a:alphaModFix/>
          </a:blip>
          <a:stretch>
            <a:fillRect/>
          </a:stretch>
        </p:blipFill>
        <p:spPr>
          <a:xfrm>
            <a:off x="3753750" y="1577075"/>
            <a:ext cx="1636500" cy="1636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9"/>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User Testing</a:t>
            </a:r>
            <a:endParaRPr sz="3200" dirty="0"/>
          </a:p>
        </p:txBody>
      </p:sp>
      <p:sp>
        <p:nvSpPr>
          <p:cNvPr id="495" name="Google Shape;495;p69"/>
          <p:cNvSpPr txBox="1">
            <a:spLocks noGrp="1"/>
          </p:cNvSpPr>
          <p:nvPr>
            <p:ph type="body" idx="1"/>
          </p:nvPr>
        </p:nvSpPr>
        <p:spPr>
          <a:xfrm>
            <a:off x="311700" y="923875"/>
            <a:ext cx="8520600" cy="314700"/>
          </a:xfrm>
          <a:prstGeom prst="rect">
            <a:avLst/>
          </a:prstGeom>
        </p:spPr>
        <p:txBody>
          <a:bodyPr spcFirstLastPara="1" wrap="square" lIns="34275" tIns="34275" rIns="34275" bIns="34275" anchor="t" anchorCtr="0">
            <a:noAutofit/>
          </a:bodyPr>
          <a:lstStyle/>
          <a:p>
            <a:pPr marL="0" lvl="0" indent="0" algn="l" rtl="0">
              <a:lnSpc>
                <a:spcPct val="115000"/>
              </a:lnSpc>
              <a:spcBef>
                <a:spcPts val="700"/>
              </a:spcBef>
              <a:spcAft>
                <a:spcPts val="0"/>
              </a:spcAft>
              <a:buNone/>
            </a:pPr>
            <a:r>
              <a:rPr lang="en" sz="1200">
                <a:solidFill>
                  <a:srgbClr val="000000"/>
                </a:solidFill>
              </a:rPr>
              <a:t>Key Findings from Participant 1</a:t>
            </a: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p:txBody>
      </p:sp>
      <p:pic>
        <p:nvPicPr>
          <p:cNvPr id="496" name="Google Shape;496;p69">
            <a:hlinkClick r:id="rId3" action="ppaction://hlinkfile"/>
          </p:cNvPr>
          <p:cNvPicPr preferRelativeResize="0"/>
          <p:nvPr/>
        </p:nvPicPr>
        <p:blipFill>
          <a:blip r:embed="rId4">
            <a:alphaModFix/>
          </a:blip>
          <a:stretch>
            <a:fillRect/>
          </a:stretch>
        </p:blipFill>
        <p:spPr>
          <a:xfrm>
            <a:off x="8218850" y="151850"/>
            <a:ext cx="772025" cy="772025"/>
          </a:xfrm>
          <a:prstGeom prst="rect">
            <a:avLst/>
          </a:prstGeom>
          <a:noFill/>
          <a:ln>
            <a:noFill/>
          </a:ln>
        </p:spPr>
      </p:pic>
      <p:sp>
        <p:nvSpPr>
          <p:cNvPr id="497" name="Google Shape;497;p69"/>
          <p:cNvSpPr txBox="1"/>
          <p:nvPr/>
        </p:nvSpPr>
        <p:spPr>
          <a:xfrm>
            <a:off x="8100100" y="84767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audio recording</a:t>
            </a:r>
            <a:endParaRPr sz="800">
              <a:latin typeface="Open Sans"/>
              <a:ea typeface="Open Sans"/>
              <a:cs typeface="Open Sans"/>
              <a:sym typeface="Open Sans"/>
            </a:endParaRPr>
          </a:p>
        </p:txBody>
      </p:sp>
      <p:sp>
        <p:nvSpPr>
          <p:cNvPr id="498" name="Google Shape;498;p69"/>
          <p:cNvSpPr txBox="1"/>
          <p:nvPr/>
        </p:nvSpPr>
        <p:spPr>
          <a:xfrm>
            <a:off x="7076200" y="84767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a:t>
            </a:r>
            <a:endParaRPr sz="800">
              <a:latin typeface="Open Sans"/>
              <a:ea typeface="Open Sans"/>
              <a:cs typeface="Open Sans"/>
              <a:sym typeface="Open Sans"/>
            </a:endParaRPr>
          </a:p>
          <a:p>
            <a:pPr marL="0" lvl="0" indent="0" algn="ctr" rtl="0">
              <a:spcBef>
                <a:spcPts val="0"/>
              </a:spcBef>
              <a:spcAft>
                <a:spcPts val="0"/>
              </a:spcAft>
              <a:buNone/>
            </a:pPr>
            <a:r>
              <a:rPr lang="en" sz="800">
                <a:latin typeface="Open Sans"/>
                <a:ea typeface="Open Sans"/>
                <a:cs typeface="Open Sans"/>
                <a:sym typeface="Open Sans"/>
              </a:rPr>
              <a:t>notes</a:t>
            </a:r>
            <a:endParaRPr sz="800">
              <a:latin typeface="Open Sans"/>
              <a:ea typeface="Open Sans"/>
              <a:cs typeface="Open Sans"/>
              <a:sym typeface="Open Sans"/>
            </a:endParaRPr>
          </a:p>
        </p:txBody>
      </p:sp>
      <p:pic>
        <p:nvPicPr>
          <p:cNvPr id="499" name="Google Shape;499;p69">
            <a:hlinkClick r:id="rId5" action="ppaction://hlinkfile"/>
          </p:cNvPr>
          <p:cNvPicPr preferRelativeResize="0"/>
          <p:nvPr/>
        </p:nvPicPr>
        <p:blipFill>
          <a:blip r:embed="rId6">
            <a:alphaModFix/>
          </a:blip>
          <a:stretch>
            <a:fillRect/>
          </a:stretch>
        </p:blipFill>
        <p:spPr>
          <a:xfrm>
            <a:off x="7194950" y="174150"/>
            <a:ext cx="772026" cy="772026"/>
          </a:xfrm>
          <a:prstGeom prst="rect">
            <a:avLst/>
          </a:prstGeom>
          <a:noFill/>
          <a:ln>
            <a:noFill/>
          </a:ln>
        </p:spPr>
      </p:pic>
      <p:graphicFrame>
        <p:nvGraphicFramePr>
          <p:cNvPr id="500" name="Google Shape;500;p69"/>
          <p:cNvGraphicFramePr/>
          <p:nvPr>
            <p:extLst>
              <p:ext uri="{D42A27DB-BD31-4B8C-83A1-F6EECF244321}">
                <p14:modId xmlns:p14="http://schemas.microsoft.com/office/powerpoint/2010/main" val="3373664596"/>
              </p:ext>
            </p:extLst>
          </p:nvPr>
        </p:nvGraphicFramePr>
        <p:xfrm>
          <a:off x="311700" y="1238638"/>
          <a:ext cx="7702925" cy="3964240"/>
        </p:xfrm>
        <a:graphic>
          <a:graphicData uri="http://schemas.openxmlformats.org/drawingml/2006/table">
            <a:tbl>
              <a:tblPr>
                <a:noFill/>
                <a:tableStyleId>{72BB6586-4BD9-4B44-9D64-79714BB28A58}</a:tableStyleId>
              </a:tblPr>
              <a:tblGrid>
                <a:gridCol w="2169800">
                  <a:extLst>
                    <a:ext uri="{9D8B030D-6E8A-4147-A177-3AD203B41FA5}">
                      <a16:colId xmlns:a16="http://schemas.microsoft.com/office/drawing/2014/main" val="20000"/>
                    </a:ext>
                  </a:extLst>
                </a:gridCol>
                <a:gridCol w="55331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FFFFF"/>
                          </a:solidFill>
                        </a:rPr>
                        <a:t>What worked well</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The dark mode with the ability to search any song.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428650">
                <a:tc>
                  <a:txBody>
                    <a:bodyPr/>
                    <a:lstStyle/>
                    <a:p>
                      <a:pPr marL="0" lvl="0" indent="0" algn="l" rtl="0">
                        <a:spcBef>
                          <a:spcPts val="0"/>
                        </a:spcBef>
                        <a:spcAft>
                          <a:spcPts val="0"/>
                        </a:spcAft>
                        <a:buNone/>
                      </a:pPr>
                      <a:r>
                        <a:rPr lang="en" b="1">
                          <a:solidFill>
                            <a:srgbClr val="FFFFFF"/>
                          </a:solidFill>
                        </a:rPr>
                        <a:t>Where participants got stuck</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None.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428650">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lgn="ctr">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For the not long the content the subscription price is also very important. The major concern is the availability of the song offline or not as user has connectivity issues.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lgn="ctr">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428650">
                <a:tc>
                  <a:txBody>
                    <a:bodyPr/>
                    <a:lstStyle/>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lgn="ctr">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endParaRPr sz="1000" i="1" dirty="0"/>
                    </a:p>
                  </a:txBody>
                  <a:tcPr marL="91425" marR="91425" marT="91425" marB="91425">
                    <a:lnL w="9525" cap="flat" cmpd="sng" algn="ctr">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9441578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457200" y="304800"/>
            <a:ext cx="8229600" cy="593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Initial PRD</a:t>
            </a:r>
            <a:endParaRPr sz="3200"/>
          </a:p>
        </p:txBody>
      </p:sp>
      <p:sp>
        <p:nvSpPr>
          <p:cNvPr id="177" name="Google Shape;177;p35"/>
          <p:cNvSpPr txBox="1"/>
          <p:nvPr/>
        </p:nvSpPr>
        <p:spPr>
          <a:xfrm>
            <a:off x="4026313" y="312452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PRD</a:t>
            </a:r>
            <a:endParaRPr sz="800">
              <a:latin typeface="Open Sans"/>
              <a:ea typeface="Open Sans"/>
              <a:cs typeface="Open Sans"/>
              <a:sym typeface="Open Sans"/>
            </a:endParaRPr>
          </a:p>
        </p:txBody>
      </p:sp>
      <p:pic>
        <p:nvPicPr>
          <p:cNvPr id="178" name="Google Shape;178;p35">
            <a:hlinkClick r:id="rId3" action="ppaction://hlinkfile"/>
          </p:cNvPr>
          <p:cNvPicPr preferRelativeResize="0"/>
          <p:nvPr/>
        </p:nvPicPr>
        <p:blipFill>
          <a:blip r:embed="rId4">
            <a:alphaModFix/>
          </a:blip>
          <a:stretch>
            <a:fillRect/>
          </a:stretch>
        </p:blipFill>
        <p:spPr>
          <a:xfrm>
            <a:off x="3753750" y="1577075"/>
            <a:ext cx="1636500" cy="1636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User Testing</a:t>
            </a:r>
            <a:endParaRPr sz="3200"/>
          </a:p>
        </p:txBody>
      </p:sp>
      <p:sp>
        <p:nvSpPr>
          <p:cNvPr id="506" name="Google Shape;506;p70"/>
          <p:cNvSpPr txBox="1">
            <a:spLocks noGrp="1"/>
          </p:cNvSpPr>
          <p:nvPr>
            <p:ph type="body" idx="1"/>
          </p:nvPr>
        </p:nvSpPr>
        <p:spPr>
          <a:xfrm>
            <a:off x="311700" y="923875"/>
            <a:ext cx="8520600" cy="314700"/>
          </a:xfrm>
          <a:prstGeom prst="rect">
            <a:avLst/>
          </a:prstGeom>
        </p:spPr>
        <p:txBody>
          <a:bodyPr spcFirstLastPara="1" wrap="square" lIns="34275" tIns="34275" rIns="34275" bIns="34275" anchor="t" anchorCtr="0">
            <a:noAutofit/>
          </a:bodyPr>
          <a:lstStyle/>
          <a:p>
            <a:pPr marL="0" lvl="0" indent="0" algn="l" rtl="0">
              <a:lnSpc>
                <a:spcPct val="115000"/>
              </a:lnSpc>
              <a:spcBef>
                <a:spcPts val="700"/>
              </a:spcBef>
              <a:spcAft>
                <a:spcPts val="0"/>
              </a:spcAft>
              <a:buNone/>
            </a:pPr>
            <a:r>
              <a:rPr lang="en" sz="1200">
                <a:solidFill>
                  <a:srgbClr val="000000"/>
                </a:solidFill>
              </a:rPr>
              <a:t>Key Findings from Participant 2</a:t>
            </a:r>
            <a:endParaRPr sz="1200">
              <a:solidFill>
                <a:srgbClr val="000000"/>
              </a:solidFill>
            </a:endParaRPr>
          </a:p>
          <a:p>
            <a:pPr marL="0" lvl="0" indent="0" algn="l" rtl="0">
              <a:lnSpc>
                <a:spcPct val="115000"/>
              </a:lnSpc>
              <a:spcBef>
                <a:spcPts val="700"/>
              </a:spcBef>
              <a:spcAft>
                <a:spcPts val="0"/>
              </a:spcAft>
              <a:buNone/>
            </a:pPr>
            <a:endParaRPr sz="1200">
              <a:solidFill>
                <a:srgbClr val="000000"/>
              </a:solidFill>
            </a:endParaRPr>
          </a:p>
        </p:txBody>
      </p:sp>
      <p:pic>
        <p:nvPicPr>
          <p:cNvPr id="507" name="Google Shape;507;p70">
            <a:hlinkClick r:id="rId3" action="ppaction://hlinkfile"/>
          </p:cNvPr>
          <p:cNvPicPr preferRelativeResize="0"/>
          <p:nvPr/>
        </p:nvPicPr>
        <p:blipFill>
          <a:blip r:embed="rId4">
            <a:alphaModFix/>
          </a:blip>
          <a:stretch>
            <a:fillRect/>
          </a:stretch>
        </p:blipFill>
        <p:spPr>
          <a:xfrm>
            <a:off x="8218850" y="151850"/>
            <a:ext cx="772025" cy="772025"/>
          </a:xfrm>
          <a:prstGeom prst="rect">
            <a:avLst/>
          </a:prstGeom>
          <a:noFill/>
          <a:ln>
            <a:noFill/>
          </a:ln>
        </p:spPr>
      </p:pic>
      <p:sp>
        <p:nvSpPr>
          <p:cNvPr id="508" name="Google Shape;508;p70"/>
          <p:cNvSpPr txBox="1"/>
          <p:nvPr/>
        </p:nvSpPr>
        <p:spPr>
          <a:xfrm>
            <a:off x="8100100" y="84767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audio recording</a:t>
            </a:r>
            <a:endParaRPr sz="800">
              <a:latin typeface="Open Sans"/>
              <a:ea typeface="Open Sans"/>
              <a:cs typeface="Open Sans"/>
              <a:sym typeface="Open Sans"/>
            </a:endParaRPr>
          </a:p>
        </p:txBody>
      </p:sp>
      <p:sp>
        <p:nvSpPr>
          <p:cNvPr id="509" name="Google Shape;509;p70"/>
          <p:cNvSpPr txBox="1"/>
          <p:nvPr/>
        </p:nvSpPr>
        <p:spPr>
          <a:xfrm>
            <a:off x="7076200" y="84767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a:t>
            </a:r>
            <a:endParaRPr sz="800">
              <a:latin typeface="Open Sans"/>
              <a:ea typeface="Open Sans"/>
              <a:cs typeface="Open Sans"/>
              <a:sym typeface="Open Sans"/>
            </a:endParaRPr>
          </a:p>
          <a:p>
            <a:pPr marL="0" lvl="0" indent="0" algn="ctr" rtl="0">
              <a:spcBef>
                <a:spcPts val="0"/>
              </a:spcBef>
              <a:spcAft>
                <a:spcPts val="0"/>
              </a:spcAft>
              <a:buNone/>
            </a:pPr>
            <a:r>
              <a:rPr lang="en" sz="800">
                <a:latin typeface="Open Sans"/>
                <a:ea typeface="Open Sans"/>
                <a:cs typeface="Open Sans"/>
                <a:sym typeface="Open Sans"/>
              </a:rPr>
              <a:t>notes</a:t>
            </a:r>
            <a:endParaRPr sz="800">
              <a:latin typeface="Open Sans"/>
              <a:ea typeface="Open Sans"/>
              <a:cs typeface="Open Sans"/>
              <a:sym typeface="Open Sans"/>
            </a:endParaRPr>
          </a:p>
        </p:txBody>
      </p:sp>
      <p:pic>
        <p:nvPicPr>
          <p:cNvPr id="510" name="Google Shape;510;p70">
            <a:hlinkClick r:id="rId5" action="ppaction://hlinkfile"/>
          </p:cNvPr>
          <p:cNvPicPr preferRelativeResize="0"/>
          <p:nvPr/>
        </p:nvPicPr>
        <p:blipFill>
          <a:blip r:embed="rId6">
            <a:alphaModFix/>
          </a:blip>
          <a:stretch>
            <a:fillRect/>
          </a:stretch>
        </p:blipFill>
        <p:spPr>
          <a:xfrm>
            <a:off x="7194950" y="174150"/>
            <a:ext cx="772026" cy="772026"/>
          </a:xfrm>
          <a:prstGeom prst="rect">
            <a:avLst/>
          </a:prstGeom>
          <a:noFill/>
          <a:ln>
            <a:noFill/>
          </a:ln>
        </p:spPr>
      </p:pic>
      <p:graphicFrame>
        <p:nvGraphicFramePr>
          <p:cNvPr id="511" name="Google Shape;511;p70"/>
          <p:cNvGraphicFramePr/>
          <p:nvPr>
            <p:extLst>
              <p:ext uri="{D42A27DB-BD31-4B8C-83A1-F6EECF244321}">
                <p14:modId xmlns:p14="http://schemas.microsoft.com/office/powerpoint/2010/main" val="3415324431"/>
              </p:ext>
            </p:extLst>
          </p:nvPr>
        </p:nvGraphicFramePr>
        <p:xfrm>
          <a:off x="311700" y="1238638"/>
          <a:ext cx="7702925" cy="3535590"/>
        </p:xfrm>
        <a:graphic>
          <a:graphicData uri="http://schemas.openxmlformats.org/drawingml/2006/table">
            <a:tbl>
              <a:tblPr>
                <a:noFill/>
                <a:tableStyleId>{72BB6586-4BD9-4B44-9D64-79714BB28A58}</a:tableStyleId>
              </a:tblPr>
              <a:tblGrid>
                <a:gridCol w="2169800">
                  <a:extLst>
                    <a:ext uri="{9D8B030D-6E8A-4147-A177-3AD203B41FA5}">
                      <a16:colId xmlns:a16="http://schemas.microsoft.com/office/drawing/2014/main" val="20000"/>
                    </a:ext>
                  </a:extLst>
                </a:gridCol>
                <a:gridCol w="55331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FFFFF"/>
                          </a:solidFill>
                        </a:rPr>
                        <a:t>What worked well</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Overall UI is clean</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428650">
                <a:tc>
                  <a:txBody>
                    <a:bodyPr/>
                    <a:lstStyle/>
                    <a:p>
                      <a:pPr marL="0" lvl="0" indent="0" algn="l" rtl="0">
                        <a:spcBef>
                          <a:spcPts val="0"/>
                        </a:spcBef>
                        <a:spcAft>
                          <a:spcPts val="0"/>
                        </a:spcAft>
                        <a:buNone/>
                      </a:pPr>
                      <a:r>
                        <a:rPr lang="en" b="1" dirty="0">
                          <a:solidFill>
                            <a:srgbClr val="FFFFFF"/>
                          </a:solidFill>
                        </a:rPr>
                        <a:t>Where participants got stuck</a:t>
                      </a: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In creating playlist.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428650">
                <a:tc>
                  <a:txBody>
                    <a:bodyPr/>
                    <a:lstStyle/>
                    <a:p>
                      <a:pPr marL="0" lvl="0" indent="0" algn="l" rtl="0">
                        <a:spcBef>
                          <a:spcPts val="0"/>
                        </a:spcBef>
                        <a:spcAft>
                          <a:spcPts val="0"/>
                        </a:spcAft>
                        <a:buNone/>
                      </a:pPr>
                      <a:r>
                        <a:rPr lang="en" b="1">
                          <a:solidFill>
                            <a:srgbClr val="FFFFFF"/>
                          </a:solidFill>
                        </a:rPr>
                        <a:t>Other observations</a:t>
                      </a: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Content is vey important for working class, want advance features of playlist management and themes for UI.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1"/>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Improvements</a:t>
            </a:r>
            <a:endParaRPr sz="3200"/>
          </a:p>
        </p:txBody>
      </p:sp>
      <p:graphicFrame>
        <p:nvGraphicFramePr>
          <p:cNvPr id="517" name="Google Shape;517;p71"/>
          <p:cNvGraphicFramePr/>
          <p:nvPr>
            <p:extLst>
              <p:ext uri="{D42A27DB-BD31-4B8C-83A1-F6EECF244321}">
                <p14:modId xmlns:p14="http://schemas.microsoft.com/office/powerpoint/2010/main" val="808983423"/>
              </p:ext>
            </p:extLst>
          </p:nvPr>
        </p:nvGraphicFramePr>
        <p:xfrm>
          <a:off x="311700" y="1086238"/>
          <a:ext cx="8272600" cy="3169800"/>
        </p:xfrm>
        <a:graphic>
          <a:graphicData uri="http://schemas.openxmlformats.org/drawingml/2006/table">
            <a:tbl>
              <a:tblPr>
                <a:noFill/>
                <a:tableStyleId>{72BB6586-4BD9-4B44-9D64-79714BB28A58}</a:tableStyleId>
              </a:tblPr>
              <a:tblGrid>
                <a:gridCol w="2330275">
                  <a:extLst>
                    <a:ext uri="{9D8B030D-6E8A-4147-A177-3AD203B41FA5}">
                      <a16:colId xmlns:a16="http://schemas.microsoft.com/office/drawing/2014/main" val="20000"/>
                    </a:ext>
                  </a:extLst>
                </a:gridCol>
                <a:gridCol w="59423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rgbClr val="FFFFFF"/>
                          </a:solidFill>
                        </a:rPr>
                        <a:t>Improvement #1</a:t>
                      </a: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i="1" dirty="0"/>
                        <a:t>Voice Search</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With the increasing dependency on the voice assistant, many user don’t want to type. This is nice to have feature considering we are already planning to build </a:t>
                      </a:r>
                      <a:r>
                        <a:rPr lang="en-IN" sz="1000" i="1" dirty="0" err="1"/>
                        <a:t>alexa</a:t>
                      </a:r>
                      <a:r>
                        <a:rPr lang="en-IN" sz="1000" i="1" dirty="0"/>
                        <a:t> skills we can always go ahead and add voice search too. </a:t>
                      </a:r>
                      <a:endParaRPr sz="1000"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1"/>
                  </a:ext>
                </a:extLst>
              </a:tr>
              <a:tr h="428650">
                <a:tc>
                  <a:txBody>
                    <a:bodyPr/>
                    <a:lstStyle/>
                    <a:p>
                      <a:pPr marL="0" lvl="0" indent="0" algn="l" rtl="0">
                        <a:spcBef>
                          <a:spcPts val="0"/>
                        </a:spcBef>
                        <a:spcAft>
                          <a:spcPts val="0"/>
                        </a:spcAft>
                        <a:buNone/>
                      </a:pPr>
                      <a:r>
                        <a:rPr lang="en" b="1">
                          <a:solidFill>
                            <a:srgbClr val="FFFFFF"/>
                          </a:solidFill>
                        </a:rPr>
                        <a:t>Improvement #2</a:t>
                      </a:r>
                      <a:endParaRPr b="1">
                        <a:solidFill>
                          <a:srgbClr val="FFFFFF"/>
                        </a:solidFill>
                      </a:endParaRPr>
                    </a:p>
                    <a:p>
                      <a:pPr marL="0" lvl="0" indent="0" algn="l" rtl="0">
                        <a:spcBef>
                          <a:spcPts val="0"/>
                        </a:spcBef>
                        <a:spcAft>
                          <a:spcPts val="0"/>
                        </a:spcAft>
                        <a:buNone/>
                      </a:pPr>
                      <a:endParaRPr b="1">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i="1" dirty="0"/>
                        <a:t>Playlist management</a:t>
                      </a: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000" dirty="0">
                          <a:solidFill>
                            <a:srgbClr val="FFFFFF"/>
                          </a:solidFill>
                        </a:rPr>
                        <a:t>Rationale</a:t>
                      </a:r>
                      <a:endParaRPr sz="1000"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p>
                      <a:pPr marL="0" lvl="0" indent="0" algn="l" rtl="0">
                        <a:spcBef>
                          <a:spcPts val="0"/>
                        </a:spcBef>
                        <a:spcAft>
                          <a:spcPts val="0"/>
                        </a:spcAft>
                        <a:buNone/>
                      </a:pPr>
                      <a:endParaRPr b="1" dirty="0">
                        <a:solidFill>
                          <a:srgbClr val="FFFFFF"/>
                        </a:solidFill>
                      </a:endParaRPr>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solidFill>
                      <a:srgbClr val="02B3E4"/>
                    </a:solidFill>
                  </a:tcPr>
                </a:tc>
                <a:tc>
                  <a:txBody>
                    <a:bodyPr/>
                    <a:lstStyle/>
                    <a:p>
                      <a:pPr marL="0" lvl="0" indent="0" algn="l" rtl="0">
                        <a:spcBef>
                          <a:spcPts val="0"/>
                        </a:spcBef>
                        <a:spcAft>
                          <a:spcPts val="0"/>
                        </a:spcAft>
                        <a:buNone/>
                      </a:pPr>
                      <a:r>
                        <a:rPr lang="en-IN" sz="1000" i="1" dirty="0"/>
                        <a:t>Need to create and manage multiple playlist. User want the capability to arrange song based on the type and mood. Just single playlist is not sufficient. </a:t>
                      </a:r>
                      <a:endParaRPr sz="1000" i="1" dirty="0"/>
                    </a:p>
                    <a:p>
                      <a:pPr marL="0" lvl="0" indent="0" algn="l" rtl="0">
                        <a:spcBef>
                          <a:spcPts val="0"/>
                        </a:spcBef>
                        <a:spcAft>
                          <a:spcPts val="0"/>
                        </a:spcAft>
                        <a:buNone/>
                      </a:pPr>
                      <a:endParaRPr i="1" dirty="0"/>
                    </a:p>
                  </a:txBody>
                  <a:tcPr marL="91425" marR="91425" marT="91425" marB="91425">
                    <a:lnL w="9525" cap="flat" cmpd="sng">
                      <a:solidFill>
                        <a:srgbClr val="02B3E4"/>
                      </a:solidFill>
                      <a:prstDash val="solid"/>
                      <a:round/>
                      <a:headEnd type="none" w="sm" len="sm"/>
                      <a:tailEnd type="none" w="sm" len="sm"/>
                    </a:lnL>
                    <a:lnR w="9525" cap="flat" cmpd="sng">
                      <a:solidFill>
                        <a:srgbClr val="02B3E4"/>
                      </a:solidFill>
                      <a:prstDash val="solid"/>
                      <a:round/>
                      <a:headEnd type="none" w="sm" len="sm"/>
                      <a:tailEnd type="none" w="sm" len="sm"/>
                    </a:lnR>
                    <a:lnT w="9525" cap="flat" cmpd="sng">
                      <a:solidFill>
                        <a:srgbClr val="02B3E4"/>
                      </a:solidFill>
                      <a:prstDash val="solid"/>
                      <a:round/>
                      <a:headEnd type="none" w="sm" len="sm"/>
                      <a:tailEnd type="none" w="sm" len="sm"/>
                    </a:lnT>
                    <a:lnB w="9525" cap="flat" cmpd="sng">
                      <a:solidFill>
                        <a:srgbClr val="02B3E4"/>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9"/>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Handoff</a:t>
            </a:r>
            <a:endParaRPr sz="500"/>
          </a:p>
        </p:txBody>
      </p:sp>
      <p:sp>
        <p:nvSpPr>
          <p:cNvPr id="582" name="Google Shape;582;p79"/>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rgbClr val="7D97AD"/>
              </a:solidFill>
            </a:endParaRPr>
          </a:p>
        </p:txBody>
      </p:sp>
      <p:sp>
        <p:nvSpPr>
          <p:cNvPr id="583" name="Google Shape;583;p79"/>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1"/>
          <p:cNvSpPr txBox="1">
            <a:spLocks noGrp="1"/>
          </p:cNvSpPr>
          <p:nvPr>
            <p:ph type="title"/>
          </p:nvPr>
        </p:nvSpPr>
        <p:spPr>
          <a:xfrm>
            <a:off x="457200" y="304800"/>
            <a:ext cx="8229600" cy="593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Updated PRD</a:t>
            </a:r>
            <a:endParaRPr sz="3200"/>
          </a:p>
        </p:txBody>
      </p:sp>
      <p:sp>
        <p:nvSpPr>
          <p:cNvPr id="599" name="Google Shape;599;p81"/>
          <p:cNvSpPr txBox="1">
            <a:spLocks noGrp="1"/>
          </p:cNvSpPr>
          <p:nvPr>
            <p:ph type="body" idx="2"/>
          </p:nvPr>
        </p:nvSpPr>
        <p:spPr>
          <a:xfrm>
            <a:off x="457200" y="4914900"/>
            <a:ext cx="3957600" cy="1143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IN" dirty="0"/>
              <a:t>Bipin Kumar Sultania</a:t>
            </a:r>
            <a:endParaRPr dirty="0"/>
          </a:p>
        </p:txBody>
      </p:sp>
      <p:sp>
        <p:nvSpPr>
          <p:cNvPr id="600" name="Google Shape;600;p81"/>
          <p:cNvSpPr txBox="1"/>
          <p:nvPr/>
        </p:nvSpPr>
        <p:spPr>
          <a:xfrm>
            <a:off x="4026313" y="3124525"/>
            <a:ext cx="10095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Open Sans"/>
                <a:ea typeface="Open Sans"/>
                <a:cs typeface="Open Sans"/>
                <a:sym typeface="Open Sans"/>
              </a:rPr>
              <a:t>Link your PRD</a:t>
            </a:r>
            <a:endParaRPr sz="800">
              <a:latin typeface="Open Sans"/>
              <a:ea typeface="Open Sans"/>
              <a:cs typeface="Open Sans"/>
              <a:sym typeface="Open Sans"/>
            </a:endParaRPr>
          </a:p>
        </p:txBody>
      </p:sp>
      <p:pic>
        <p:nvPicPr>
          <p:cNvPr id="601" name="Google Shape;601;p81">
            <a:hlinkClick r:id="rId3" action="ppaction://hlinkfile"/>
          </p:cNvPr>
          <p:cNvPicPr preferRelativeResize="0"/>
          <p:nvPr/>
        </p:nvPicPr>
        <p:blipFill>
          <a:blip r:embed="rId4">
            <a:alphaModFix/>
          </a:blip>
          <a:stretch>
            <a:fillRect/>
          </a:stretch>
        </p:blipFill>
        <p:spPr>
          <a:xfrm>
            <a:off x="3753750" y="1577075"/>
            <a:ext cx="1636500" cy="1636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6"/>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FFFFFF"/>
              </a:buClr>
              <a:buFont typeface="Open Sans"/>
              <a:buNone/>
            </a:pPr>
            <a:r>
              <a:rPr lang="en"/>
              <a:t>Understand</a:t>
            </a:r>
            <a:endParaRPr sz="500"/>
          </a:p>
        </p:txBody>
      </p:sp>
      <p:sp>
        <p:nvSpPr>
          <p:cNvPr id="184" name="Google Shape;184;p36"/>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lt1"/>
              </a:buClr>
              <a:buFont typeface="Open Sans"/>
              <a:buNone/>
            </a:pPr>
            <a:r>
              <a:rPr lang="en" sz="700">
                <a:solidFill>
                  <a:schemeClr val="lt1"/>
                </a:solidFill>
              </a:rPr>
              <a:t>© 2019 Udacity.  All rights reserved.</a:t>
            </a:r>
            <a:endParaRPr sz="700">
              <a:solidFill>
                <a:schemeClr val="lt2"/>
              </a:solidFill>
            </a:endParaRPr>
          </a:p>
        </p:txBody>
      </p:sp>
      <p:sp>
        <p:nvSpPr>
          <p:cNvPr id="185" name="Google Shape;185;p36"/>
          <p:cNvSpPr txBox="1"/>
          <p:nvPr/>
        </p:nvSpPr>
        <p:spPr>
          <a:xfrm>
            <a:off x="491150" y="2275450"/>
            <a:ext cx="7169100" cy="9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Open Sans"/>
                <a:ea typeface="Open Sans"/>
                <a:cs typeface="Open Sans"/>
                <a:sym typeface="Open Sans"/>
              </a:rPr>
              <a:t>Create a shared understanding of the space, problem, and goals</a:t>
            </a:r>
            <a:endParaRPr>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329110" y="349657"/>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How Might We</a:t>
            </a:r>
            <a:endParaRPr sz="3200"/>
          </a:p>
        </p:txBody>
      </p:sp>
      <p:sp>
        <p:nvSpPr>
          <p:cNvPr id="201" name="Google Shape;201;p38"/>
          <p:cNvSpPr/>
          <p:nvPr/>
        </p:nvSpPr>
        <p:spPr>
          <a:xfrm>
            <a:off x="6162659" y="1331526"/>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let user to cut clip of music?</a:t>
            </a:r>
            <a:endParaRPr sz="1000" dirty="0"/>
          </a:p>
        </p:txBody>
      </p:sp>
      <p:sp>
        <p:nvSpPr>
          <p:cNvPr id="202" name="Google Shape;202;p38"/>
          <p:cNvSpPr/>
          <p:nvPr/>
        </p:nvSpPr>
        <p:spPr>
          <a:xfrm>
            <a:off x="6236155" y="3692462"/>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create multi user profile?</a:t>
            </a:r>
            <a:endParaRPr sz="1000" dirty="0"/>
          </a:p>
        </p:txBody>
      </p:sp>
      <p:sp>
        <p:nvSpPr>
          <p:cNvPr id="206" name="Google Shape;206;p38"/>
          <p:cNvSpPr/>
          <p:nvPr/>
        </p:nvSpPr>
        <p:spPr>
          <a:xfrm>
            <a:off x="3772073" y="2477168"/>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keep all the categories of music?</a:t>
            </a:r>
            <a:endParaRPr sz="1000" dirty="0"/>
          </a:p>
        </p:txBody>
      </p:sp>
      <p:sp>
        <p:nvSpPr>
          <p:cNvPr id="207" name="Google Shape;207;p38"/>
          <p:cNvSpPr/>
          <p:nvPr/>
        </p:nvSpPr>
        <p:spPr>
          <a:xfrm>
            <a:off x="2637452" y="2477168"/>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share the entire playlist to other user?</a:t>
            </a:r>
            <a:endParaRPr sz="1000" dirty="0"/>
          </a:p>
        </p:txBody>
      </p:sp>
      <p:sp>
        <p:nvSpPr>
          <p:cNvPr id="208" name="Google Shape;208;p38"/>
          <p:cNvSpPr/>
          <p:nvPr/>
        </p:nvSpPr>
        <p:spPr>
          <a:xfrm>
            <a:off x="329110" y="2459335"/>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sz="1000" dirty="0"/>
          </a:p>
          <a:p>
            <a:r>
              <a:rPr lang="en-US" sz="1000" dirty="0"/>
              <a:t>How might we make sure the user don’t hear the same music while using shuffle?  </a:t>
            </a:r>
          </a:p>
        </p:txBody>
      </p:sp>
      <p:sp>
        <p:nvSpPr>
          <p:cNvPr id="209" name="Google Shape;209;p38"/>
          <p:cNvSpPr/>
          <p:nvPr/>
        </p:nvSpPr>
        <p:spPr>
          <a:xfrm>
            <a:off x="1430217" y="1331526"/>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ensure users to stream music even in low bandwith?</a:t>
            </a:r>
            <a:endParaRPr sz="1000" dirty="0"/>
          </a:p>
        </p:txBody>
      </p:sp>
      <p:sp>
        <p:nvSpPr>
          <p:cNvPr id="213" name="Google Shape;213;p38"/>
          <p:cNvSpPr/>
          <p:nvPr/>
        </p:nvSpPr>
        <p:spPr>
          <a:xfrm>
            <a:off x="7228928" y="1340369"/>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logout from all connected devices in one go?</a:t>
            </a:r>
            <a:endParaRPr sz="1000" dirty="0"/>
          </a:p>
        </p:txBody>
      </p:sp>
      <p:sp>
        <p:nvSpPr>
          <p:cNvPr id="214" name="Google Shape;214;p38"/>
          <p:cNvSpPr/>
          <p:nvPr/>
        </p:nvSpPr>
        <p:spPr>
          <a:xfrm>
            <a:off x="6162659" y="2477168"/>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build Alexa skills related to music?</a:t>
            </a:r>
          </a:p>
        </p:txBody>
      </p:sp>
      <p:sp>
        <p:nvSpPr>
          <p:cNvPr id="215" name="Google Shape;215;p38"/>
          <p:cNvSpPr/>
          <p:nvPr/>
        </p:nvSpPr>
        <p:spPr>
          <a:xfrm>
            <a:off x="3784499" y="1331526"/>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check for duplicate song?</a:t>
            </a:r>
            <a:endParaRPr sz="1000" dirty="0"/>
          </a:p>
        </p:txBody>
      </p:sp>
      <p:sp>
        <p:nvSpPr>
          <p:cNvPr id="216" name="Google Shape;216;p38"/>
          <p:cNvSpPr/>
          <p:nvPr/>
        </p:nvSpPr>
        <p:spPr>
          <a:xfrm>
            <a:off x="3724295" y="3648626"/>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000" dirty="0"/>
              <a:t>How might we find corrupted song?</a:t>
            </a:r>
          </a:p>
        </p:txBody>
      </p:sp>
      <p:sp>
        <p:nvSpPr>
          <p:cNvPr id="217" name="Google Shape;217;p38"/>
          <p:cNvSpPr/>
          <p:nvPr/>
        </p:nvSpPr>
        <p:spPr>
          <a:xfrm>
            <a:off x="300056" y="1334602"/>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1000" dirty="0"/>
              <a:t>How might we allow user to rate music?  </a:t>
            </a:r>
          </a:p>
          <a:p>
            <a:pPr marL="0" lvl="0" indent="0" algn="l" rtl="0">
              <a:spcBef>
                <a:spcPts val="0"/>
              </a:spcBef>
              <a:spcAft>
                <a:spcPts val="0"/>
              </a:spcAft>
              <a:buNone/>
            </a:pPr>
            <a:endParaRPr sz="1000" dirty="0"/>
          </a:p>
        </p:txBody>
      </p:sp>
      <p:sp>
        <p:nvSpPr>
          <p:cNvPr id="218" name="Google Shape;218;p38"/>
          <p:cNvSpPr/>
          <p:nvPr/>
        </p:nvSpPr>
        <p:spPr>
          <a:xfrm>
            <a:off x="311143" y="3663792"/>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provide in built editing tool? </a:t>
            </a:r>
            <a:endParaRPr sz="1000" dirty="0"/>
          </a:p>
          <a:p>
            <a:pPr marL="0" lvl="0" indent="0" algn="l" rtl="0">
              <a:spcBef>
                <a:spcPts val="0"/>
              </a:spcBef>
              <a:spcAft>
                <a:spcPts val="0"/>
              </a:spcAft>
              <a:buNone/>
            </a:pPr>
            <a:endParaRPr sz="1000" dirty="0"/>
          </a:p>
        </p:txBody>
      </p:sp>
      <p:sp>
        <p:nvSpPr>
          <p:cNvPr id="223" name="Google Shape;223;p38"/>
          <p:cNvSpPr/>
          <p:nvPr/>
        </p:nvSpPr>
        <p:spPr>
          <a:xfrm>
            <a:off x="5107962" y="137910"/>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add karaoke feature?</a:t>
            </a:r>
            <a:endParaRPr sz="1000" dirty="0"/>
          </a:p>
        </p:txBody>
      </p:sp>
      <p:sp>
        <p:nvSpPr>
          <p:cNvPr id="224" name="Google Shape;224;p38"/>
          <p:cNvSpPr/>
          <p:nvPr/>
        </p:nvSpPr>
        <p:spPr>
          <a:xfrm>
            <a:off x="7272147" y="2464742"/>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provide visuals based on the music type?</a:t>
            </a:r>
            <a:endParaRPr sz="1000" dirty="0"/>
          </a:p>
        </p:txBody>
      </p:sp>
      <p:sp>
        <p:nvSpPr>
          <p:cNvPr id="225" name="Google Shape;225;p38"/>
          <p:cNvSpPr/>
          <p:nvPr/>
        </p:nvSpPr>
        <p:spPr>
          <a:xfrm>
            <a:off x="5073908" y="2477168"/>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provide UI themes?</a:t>
            </a:r>
            <a:endParaRPr sz="1000" dirty="0"/>
          </a:p>
        </p:txBody>
      </p:sp>
      <p:sp>
        <p:nvSpPr>
          <p:cNvPr id="226" name="Google Shape;226;p38"/>
          <p:cNvSpPr/>
          <p:nvPr/>
        </p:nvSpPr>
        <p:spPr>
          <a:xfrm>
            <a:off x="2607358" y="1332773"/>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sync the lyrics highlight with the song?</a:t>
            </a:r>
            <a:endParaRPr sz="1000" dirty="0"/>
          </a:p>
        </p:txBody>
      </p:sp>
      <p:sp>
        <p:nvSpPr>
          <p:cNvPr id="227" name="Google Shape;227;p38"/>
          <p:cNvSpPr/>
          <p:nvPr/>
        </p:nvSpPr>
        <p:spPr>
          <a:xfrm>
            <a:off x="1535626" y="3652953"/>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let user delete all the downloaded song in single click?</a:t>
            </a:r>
            <a:endParaRPr sz="1000" dirty="0"/>
          </a:p>
          <a:p>
            <a:pPr marL="0" lvl="0" indent="0" algn="l" rtl="0">
              <a:spcBef>
                <a:spcPts val="0"/>
              </a:spcBef>
              <a:spcAft>
                <a:spcPts val="0"/>
              </a:spcAft>
              <a:buNone/>
            </a:pPr>
            <a:endParaRPr sz="1000" dirty="0"/>
          </a:p>
        </p:txBody>
      </p:sp>
      <p:sp>
        <p:nvSpPr>
          <p:cNvPr id="231" name="Google Shape;231;p38"/>
          <p:cNvSpPr/>
          <p:nvPr/>
        </p:nvSpPr>
        <p:spPr>
          <a:xfrm>
            <a:off x="6328130" y="141470"/>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t>
            </a:r>
            <a:r>
              <a:rPr lang="en" sz="1000"/>
              <a:t>incentivize user on uploading own music?</a:t>
            </a:r>
            <a:endParaRPr sz="1000" dirty="0"/>
          </a:p>
        </p:txBody>
      </p:sp>
      <p:sp>
        <p:nvSpPr>
          <p:cNvPr id="232" name="Google Shape;232;p38"/>
          <p:cNvSpPr/>
          <p:nvPr/>
        </p:nvSpPr>
        <p:spPr>
          <a:xfrm>
            <a:off x="7338230" y="3666625"/>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implement live streaming?</a:t>
            </a:r>
            <a:endParaRPr sz="1000" dirty="0"/>
          </a:p>
        </p:txBody>
      </p:sp>
      <p:sp>
        <p:nvSpPr>
          <p:cNvPr id="233" name="Google Shape;233;p38"/>
          <p:cNvSpPr/>
          <p:nvPr/>
        </p:nvSpPr>
        <p:spPr>
          <a:xfrm>
            <a:off x="5107962" y="3663792"/>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ensure security to user personal music upload? </a:t>
            </a:r>
            <a:endParaRPr sz="1000" dirty="0"/>
          </a:p>
        </p:txBody>
      </p:sp>
      <p:sp>
        <p:nvSpPr>
          <p:cNvPr id="234" name="Google Shape;234;p38"/>
          <p:cNvSpPr/>
          <p:nvPr/>
        </p:nvSpPr>
        <p:spPr>
          <a:xfrm>
            <a:off x="5067786" y="1331526"/>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sz="1000" dirty="0"/>
          </a:p>
          <a:p>
            <a:r>
              <a:rPr lang="en-US" sz="1000" dirty="0"/>
              <a:t>How might we make content downloads quick?</a:t>
            </a:r>
          </a:p>
          <a:p>
            <a:pPr marL="0" lvl="0" indent="0" algn="l" rtl="0">
              <a:spcBef>
                <a:spcPts val="0"/>
              </a:spcBef>
              <a:spcAft>
                <a:spcPts val="0"/>
              </a:spcAft>
              <a:buNone/>
            </a:pPr>
            <a:r>
              <a:rPr lang="en-IN" sz="1000" dirty="0"/>
              <a:t> </a:t>
            </a:r>
            <a:endParaRPr sz="1000" dirty="0"/>
          </a:p>
        </p:txBody>
      </p:sp>
      <p:sp>
        <p:nvSpPr>
          <p:cNvPr id="235" name="Google Shape;235;p38"/>
          <p:cNvSpPr/>
          <p:nvPr/>
        </p:nvSpPr>
        <p:spPr>
          <a:xfrm>
            <a:off x="2622220" y="3637415"/>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attract independent music composers ?</a:t>
            </a:r>
            <a:endParaRPr sz="1000" dirty="0"/>
          </a:p>
        </p:txBody>
      </p:sp>
      <p:sp>
        <p:nvSpPr>
          <p:cNvPr id="236" name="Google Shape;236;p38"/>
          <p:cNvSpPr/>
          <p:nvPr/>
        </p:nvSpPr>
        <p:spPr>
          <a:xfrm>
            <a:off x="1490958" y="2477168"/>
            <a:ext cx="1010100" cy="1010100"/>
          </a:xfrm>
          <a:prstGeom prst="foldedCorner">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let user to share music in all the social media?</a:t>
            </a:r>
            <a:endParaRPr sz="1000" dirty="0"/>
          </a:p>
          <a:p>
            <a:pPr marL="0" lvl="0" indent="0" algn="l" rtl="0">
              <a:spcBef>
                <a:spcPts val="0"/>
              </a:spcBef>
              <a:spcAft>
                <a:spcPts val="0"/>
              </a:spcAft>
              <a:buNone/>
            </a:pPr>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Other stickies 1</a:t>
            </a:r>
            <a:endParaRPr sz="3200"/>
          </a:p>
        </p:txBody>
      </p:sp>
      <p:sp>
        <p:nvSpPr>
          <p:cNvPr id="261" name="Google Shape;261;p40"/>
          <p:cNvSpPr txBox="1">
            <a:spLocks noGrp="1"/>
          </p:cNvSpPr>
          <p:nvPr>
            <p:ph type="body" idx="1"/>
          </p:nvPr>
        </p:nvSpPr>
        <p:spPr>
          <a:xfrm>
            <a:off x="311700" y="88637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p:txBody>
      </p:sp>
      <p:sp>
        <p:nvSpPr>
          <p:cNvPr id="26" name="Google Shape;54;p13">
            <a:extLst>
              <a:ext uri="{FF2B5EF4-FFF2-40B4-BE49-F238E27FC236}">
                <a16:creationId xmlns:a16="http://schemas.microsoft.com/office/drawing/2014/main" id="{EE630A0A-8CDD-4FDC-8874-AF55C7E7C2F5}"/>
              </a:ext>
            </a:extLst>
          </p:cNvPr>
          <p:cNvSpPr/>
          <p:nvPr/>
        </p:nvSpPr>
        <p:spPr>
          <a:xfrm>
            <a:off x="6086638" y="3723773"/>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content uploads easy and quick?</a:t>
            </a:r>
            <a:endParaRPr sz="1000"/>
          </a:p>
        </p:txBody>
      </p:sp>
      <p:sp>
        <p:nvSpPr>
          <p:cNvPr id="27" name="Google Shape;55;p13">
            <a:extLst>
              <a:ext uri="{FF2B5EF4-FFF2-40B4-BE49-F238E27FC236}">
                <a16:creationId xmlns:a16="http://schemas.microsoft.com/office/drawing/2014/main" id="{0C91A2E0-217B-452B-9DBE-DD52244828B7}"/>
              </a:ext>
            </a:extLst>
          </p:cNvPr>
          <p:cNvSpPr/>
          <p:nvPr/>
        </p:nvSpPr>
        <p:spPr>
          <a:xfrm>
            <a:off x="7262663" y="1212525"/>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reward publishers for better content?</a:t>
            </a:r>
            <a:endParaRPr sz="1000"/>
          </a:p>
        </p:txBody>
      </p:sp>
      <p:sp>
        <p:nvSpPr>
          <p:cNvPr id="28" name="Google Shape;56;p13">
            <a:extLst>
              <a:ext uri="{FF2B5EF4-FFF2-40B4-BE49-F238E27FC236}">
                <a16:creationId xmlns:a16="http://schemas.microsoft.com/office/drawing/2014/main" id="{AC25B8FC-4A0D-4D7A-994B-AA116CA7E25C}"/>
              </a:ext>
            </a:extLst>
          </p:cNvPr>
          <p:cNvSpPr/>
          <p:nvPr/>
        </p:nvSpPr>
        <p:spPr>
          <a:xfrm>
            <a:off x="2815163" y="1212525"/>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check for music copyright violations?</a:t>
            </a:r>
            <a:endParaRPr sz="1000"/>
          </a:p>
        </p:txBody>
      </p:sp>
      <p:sp>
        <p:nvSpPr>
          <p:cNvPr id="29" name="Google Shape;57;p13">
            <a:extLst>
              <a:ext uri="{FF2B5EF4-FFF2-40B4-BE49-F238E27FC236}">
                <a16:creationId xmlns:a16="http://schemas.microsoft.com/office/drawing/2014/main" id="{75A88128-6DAD-4F0E-9CC9-4B3136E33244}"/>
              </a:ext>
            </a:extLst>
          </p:cNvPr>
          <p:cNvSpPr/>
          <p:nvPr/>
        </p:nvSpPr>
        <p:spPr>
          <a:xfrm>
            <a:off x="577500" y="2548775"/>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share local concert information?</a:t>
            </a:r>
            <a:endParaRPr sz="1000" dirty="0"/>
          </a:p>
        </p:txBody>
      </p:sp>
      <p:sp>
        <p:nvSpPr>
          <p:cNvPr id="30" name="Google Shape;58;p13">
            <a:extLst>
              <a:ext uri="{FF2B5EF4-FFF2-40B4-BE49-F238E27FC236}">
                <a16:creationId xmlns:a16="http://schemas.microsoft.com/office/drawing/2014/main" id="{04C08749-1D29-45A9-98E7-398757653D89}"/>
              </a:ext>
            </a:extLst>
          </p:cNvPr>
          <p:cNvSpPr/>
          <p:nvPr/>
        </p:nvSpPr>
        <p:spPr>
          <a:xfrm>
            <a:off x="6059581" y="256475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content downloads easy and quick?</a:t>
            </a:r>
            <a:endParaRPr sz="1000" dirty="0"/>
          </a:p>
        </p:txBody>
      </p:sp>
      <p:sp>
        <p:nvSpPr>
          <p:cNvPr id="31" name="Google Shape;59;p13">
            <a:extLst>
              <a:ext uri="{FF2B5EF4-FFF2-40B4-BE49-F238E27FC236}">
                <a16:creationId xmlns:a16="http://schemas.microsoft.com/office/drawing/2014/main" id="{8C2FB104-9EF7-4F73-B072-30C105C38A08}"/>
              </a:ext>
            </a:extLst>
          </p:cNvPr>
          <p:cNvSpPr/>
          <p:nvPr/>
        </p:nvSpPr>
        <p:spPr>
          <a:xfrm>
            <a:off x="7333075" y="2548775"/>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artist landing pages interesting? </a:t>
            </a:r>
            <a:endParaRPr sz="1000"/>
          </a:p>
        </p:txBody>
      </p:sp>
      <p:sp>
        <p:nvSpPr>
          <p:cNvPr id="32" name="Google Shape;60;p13">
            <a:extLst>
              <a:ext uri="{FF2B5EF4-FFF2-40B4-BE49-F238E27FC236}">
                <a16:creationId xmlns:a16="http://schemas.microsoft.com/office/drawing/2014/main" id="{3B057924-ABB3-4C34-8FB2-6D321ACDD26E}"/>
              </a:ext>
            </a:extLst>
          </p:cNvPr>
          <p:cNvSpPr/>
          <p:nvPr/>
        </p:nvSpPr>
        <p:spPr>
          <a:xfrm>
            <a:off x="1700988" y="1212525"/>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it easy to upload music and videos?</a:t>
            </a:r>
            <a:endParaRPr sz="1000"/>
          </a:p>
        </p:txBody>
      </p:sp>
      <p:sp>
        <p:nvSpPr>
          <p:cNvPr id="33" name="Google Shape;61;p13">
            <a:extLst>
              <a:ext uri="{FF2B5EF4-FFF2-40B4-BE49-F238E27FC236}">
                <a16:creationId xmlns:a16="http://schemas.microsoft.com/office/drawing/2014/main" id="{3CAB8FC5-1805-49FE-B5DB-F248022BFD94}"/>
              </a:ext>
            </a:extLst>
          </p:cNvPr>
          <p:cNvSpPr/>
          <p:nvPr/>
        </p:nvSpPr>
        <p:spPr>
          <a:xfrm>
            <a:off x="1644288" y="2548775"/>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provide video editing tools?</a:t>
            </a:r>
            <a:endParaRPr sz="1000"/>
          </a:p>
          <a:p>
            <a:pPr marL="0" lvl="0" indent="0" algn="l" rtl="0">
              <a:spcBef>
                <a:spcPts val="0"/>
              </a:spcBef>
              <a:spcAft>
                <a:spcPts val="0"/>
              </a:spcAft>
              <a:buNone/>
            </a:pPr>
            <a:endParaRPr sz="1000"/>
          </a:p>
        </p:txBody>
      </p:sp>
      <p:sp>
        <p:nvSpPr>
          <p:cNvPr id="34" name="Google Shape;62;p13">
            <a:extLst>
              <a:ext uri="{FF2B5EF4-FFF2-40B4-BE49-F238E27FC236}">
                <a16:creationId xmlns:a16="http://schemas.microsoft.com/office/drawing/2014/main" id="{64EFFC94-A7BC-4251-9ABA-06CC43050FEC}"/>
              </a:ext>
            </a:extLst>
          </p:cNvPr>
          <p:cNvSpPr/>
          <p:nvPr/>
        </p:nvSpPr>
        <p:spPr>
          <a:xfrm>
            <a:off x="3929338" y="12125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check for image copyright violations?</a:t>
            </a:r>
            <a:endParaRPr sz="1000"/>
          </a:p>
        </p:txBody>
      </p:sp>
      <p:sp>
        <p:nvSpPr>
          <p:cNvPr id="35" name="Google Shape;63;p13">
            <a:extLst>
              <a:ext uri="{FF2B5EF4-FFF2-40B4-BE49-F238E27FC236}">
                <a16:creationId xmlns:a16="http://schemas.microsoft.com/office/drawing/2014/main" id="{25ADD9E0-1796-4837-B970-B7B927D23145}"/>
              </a:ext>
            </a:extLst>
          </p:cNvPr>
          <p:cNvSpPr/>
          <p:nvPr/>
        </p:nvSpPr>
        <p:spPr>
          <a:xfrm>
            <a:off x="4939450" y="254877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categorize music into genres?</a:t>
            </a:r>
            <a:endParaRPr sz="1000"/>
          </a:p>
        </p:txBody>
      </p:sp>
      <p:sp>
        <p:nvSpPr>
          <p:cNvPr id="36" name="Google Shape;64;p13">
            <a:extLst>
              <a:ext uri="{FF2B5EF4-FFF2-40B4-BE49-F238E27FC236}">
                <a16:creationId xmlns:a16="http://schemas.microsoft.com/office/drawing/2014/main" id="{1A1D8E98-7D9E-4BC8-9839-5B69E4FC4522}"/>
              </a:ext>
            </a:extLst>
          </p:cNvPr>
          <p:cNvSpPr/>
          <p:nvPr/>
        </p:nvSpPr>
        <p:spPr>
          <a:xfrm>
            <a:off x="2758475" y="254877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provide music editing tools?</a:t>
            </a:r>
            <a:endParaRPr sz="1000" dirty="0"/>
          </a:p>
        </p:txBody>
      </p:sp>
      <p:sp>
        <p:nvSpPr>
          <p:cNvPr id="37" name="Google Shape;65;p13">
            <a:extLst>
              <a:ext uri="{FF2B5EF4-FFF2-40B4-BE49-F238E27FC236}">
                <a16:creationId xmlns:a16="http://schemas.microsoft.com/office/drawing/2014/main" id="{B57FC2B3-4D29-47D1-880F-59916953522E}"/>
              </a:ext>
            </a:extLst>
          </p:cNvPr>
          <p:cNvSpPr/>
          <p:nvPr/>
        </p:nvSpPr>
        <p:spPr>
          <a:xfrm>
            <a:off x="6086638" y="1209362"/>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ensure that content is original?</a:t>
            </a:r>
            <a:endParaRPr sz="1000"/>
          </a:p>
        </p:txBody>
      </p:sp>
      <p:sp>
        <p:nvSpPr>
          <p:cNvPr id="38" name="Google Shape;66;p13">
            <a:extLst>
              <a:ext uri="{FF2B5EF4-FFF2-40B4-BE49-F238E27FC236}">
                <a16:creationId xmlns:a16="http://schemas.microsoft.com/office/drawing/2014/main" id="{AA22396B-499E-434F-AE0B-C97BD23F733D}"/>
              </a:ext>
            </a:extLst>
          </p:cNvPr>
          <p:cNvSpPr/>
          <p:nvPr/>
        </p:nvSpPr>
        <p:spPr>
          <a:xfrm>
            <a:off x="5007988" y="121252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promote their content on social media?</a:t>
            </a:r>
            <a:endParaRPr sz="1000"/>
          </a:p>
        </p:txBody>
      </p:sp>
      <p:sp>
        <p:nvSpPr>
          <p:cNvPr id="39" name="Google Shape;67;p13">
            <a:extLst>
              <a:ext uri="{FF2B5EF4-FFF2-40B4-BE49-F238E27FC236}">
                <a16:creationId xmlns:a16="http://schemas.microsoft.com/office/drawing/2014/main" id="{419FD935-D581-44EA-9CFB-ED63E7CAA7DE}"/>
              </a:ext>
            </a:extLst>
          </p:cNvPr>
          <p:cNvSpPr/>
          <p:nvPr/>
        </p:nvSpPr>
        <p:spPr>
          <a:xfrm>
            <a:off x="634188" y="121252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categorize videos by genre?</a:t>
            </a:r>
            <a:endParaRPr sz="1000"/>
          </a:p>
        </p:txBody>
      </p:sp>
      <p:sp>
        <p:nvSpPr>
          <p:cNvPr id="40" name="Google Shape;68;p13">
            <a:extLst>
              <a:ext uri="{FF2B5EF4-FFF2-40B4-BE49-F238E27FC236}">
                <a16:creationId xmlns:a16="http://schemas.microsoft.com/office/drawing/2014/main" id="{903F1B32-B2A6-45FE-A103-2B643EC208E7}"/>
              </a:ext>
            </a:extLst>
          </p:cNvPr>
          <p:cNvSpPr/>
          <p:nvPr/>
        </p:nvSpPr>
        <p:spPr>
          <a:xfrm>
            <a:off x="3872650" y="254877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rate music?</a:t>
            </a:r>
            <a:endParaRPr sz="1000"/>
          </a:p>
        </p:txBody>
      </p:sp>
      <p:sp>
        <p:nvSpPr>
          <p:cNvPr id="41" name="Google Shape;69;p13">
            <a:extLst>
              <a:ext uri="{FF2B5EF4-FFF2-40B4-BE49-F238E27FC236}">
                <a16:creationId xmlns:a16="http://schemas.microsoft.com/office/drawing/2014/main" id="{49656075-D0A3-4581-8609-D533567B4C55}"/>
              </a:ext>
            </a:extLst>
          </p:cNvPr>
          <p:cNvSpPr/>
          <p:nvPr/>
        </p:nvSpPr>
        <p:spPr>
          <a:xfrm>
            <a:off x="3818438" y="3723773"/>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ensure that users are not exposed to offensive material?</a:t>
            </a:r>
            <a:endParaRPr sz="1000" dirty="0"/>
          </a:p>
        </p:txBody>
      </p:sp>
      <p:sp>
        <p:nvSpPr>
          <p:cNvPr id="42" name="Google Shape;70;p13">
            <a:extLst>
              <a:ext uri="{FF2B5EF4-FFF2-40B4-BE49-F238E27FC236}">
                <a16:creationId xmlns:a16="http://schemas.microsoft.com/office/drawing/2014/main" id="{B067D6A4-5E1E-4FC3-8EB9-2302E1C5BC78}"/>
              </a:ext>
            </a:extLst>
          </p:cNvPr>
          <p:cNvSpPr/>
          <p:nvPr/>
        </p:nvSpPr>
        <p:spPr>
          <a:xfrm>
            <a:off x="2671875" y="3723773"/>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Allow users to rate videos?</a:t>
            </a:r>
            <a:endParaRPr sz="1000" dirty="0"/>
          </a:p>
        </p:txBody>
      </p:sp>
      <p:sp>
        <p:nvSpPr>
          <p:cNvPr id="43" name="Google Shape;71;p13">
            <a:extLst>
              <a:ext uri="{FF2B5EF4-FFF2-40B4-BE49-F238E27FC236}">
                <a16:creationId xmlns:a16="http://schemas.microsoft.com/office/drawing/2014/main" id="{E74BFA78-945A-46CB-8200-932D48C6B6E6}"/>
              </a:ext>
            </a:extLst>
          </p:cNvPr>
          <p:cNvSpPr/>
          <p:nvPr/>
        </p:nvSpPr>
        <p:spPr>
          <a:xfrm>
            <a:off x="561963" y="3723773"/>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assess content quality? </a:t>
            </a:r>
            <a:endParaRPr sz="1000" dirty="0"/>
          </a:p>
        </p:txBody>
      </p:sp>
      <p:sp>
        <p:nvSpPr>
          <p:cNvPr id="44" name="Google Shape;72;p13">
            <a:extLst>
              <a:ext uri="{FF2B5EF4-FFF2-40B4-BE49-F238E27FC236}">
                <a16:creationId xmlns:a16="http://schemas.microsoft.com/office/drawing/2014/main" id="{0B7C2932-C416-4FC6-B2C7-8956379D45FC}"/>
              </a:ext>
            </a:extLst>
          </p:cNvPr>
          <p:cNvSpPr/>
          <p:nvPr/>
        </p:nvSpPr>
        <p:spPr>
          <a:xfrm>
            <a:off x="4939450" y="3723773"/>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help users step out of their comfort zone? </a:t>
            </a:r>
            <a:endParaRPr sz="1000" dirty="0"/>
          </a:p>
        </p:txBody>
      </p:sp>
      <p:sp>
        <p:nvSpPr>
          <p:cNvPr id="45" name="Google Shape;73;p13">
            <a:extLst>
              <a:ext uri="{FF2B5EF4-FFF2-40B4-BE49-F238E27FC236}">
                <a16:creationId xmlns:a16="http://schemas.microsoft.com/office/drawing/2014/main" id="{09B3944F-3810-4B1A-A9CA-D2EA3A35CA08}"/>
              </a:ext>
            </a:extLst>
          </p:cNvPr>
          <p:cNvSpPr/>
          <p:nvPr/>
        </p:nvSpPr>
        <p:spPr>
          <a:xfrm>
            <a:off x="1605075" y="3723773"/>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update content?</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Other stickies 2</a:t>
            </a:r>
            <a:endParaRPr sz="3200"/>
          </a:p>
        </p:txBody>
      </p:sp>
      <p:sp>
        <p:nvSpPr>
          <p:cNvPr id="267" name="Google Shape;267;p41"/>
          <p:cNvSpPr txBox="1">
            <a:spLocks noGrp="1"/>
          </p:cNvSpPr>
          <p:nvPr>
            <p:ph type="body" idx="1"/>
          </p:nvPr>
        </p:nvSpPr>
        <p:spPr>
          <a:xfrm>
            <a:off x="478450" y="793092"/>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p:txBody>
      </p:sp>
      <p:sp>
        <p:nvSpPr>
          <p:cNvPr id="4" name="Google Shape;82;p14">
            <a:extLst>
              <a:ext uri="{FF2B5EF4-FFF2-40B4-BE49-F238E27FC236}">
                <a16:creationId xmlns:a16="http://schemas.microsoft.com/office/drawing/2014/main" id="{E5284C50-8AA9-4847-8BC7-1BB4E5E7F2D5}"/>
              </a:ext>
            </a:extLst>
          </p:cNvPr>
          <p:cNvSpPr/>
          <p:nvPr/>
        </p:nvSpPr>
        <p:spPr>
          <a:xfrm>
            <a:off x="2100100" y="127520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narrow the markets within each choice to the most likely to succeed?</a:t>
            </a:r>
            <a:endParaRPr sz="1000"/>
          </a:p>
        </p:txBody>
      </p:sp>
      <p:sp>
        <p:nvSpPr>
          <p:cNvPr id="5" name="Google Shape;83;p14">
            <a:extLst>
              <a:ext uri="{FF2B5EF4-FFF2-40B4-BE49-F238E27FC236}">
                <a16:creationId xmlns:a16="http://schemas.microsoft.com/office/drawing/2014/main" id="{B1CBD72C-E995-440F-AAEC-32AF88AB3A2A}"/>
              </a:ext>
            </a:extLst>
          </p:cNvPr>
          <p:cNvSpPr/>
          <p:nvPr/>
        </p:nvSpPr>
        <p:spPr>
          <a:xfrm>
            <a:off x="5405700" y="127520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create a rapid prototyping model for testing in both markets?</a:t>
            </a:r>
            <a:endParaRPr sz="1000"/>
          </a:p>
        </p:txBody>
      </p:sp>
      <p:sp>
        <p:nvSpPr>
          <p:cNvPr id="6" name="Google Shape;84;p14">
            <a:extLst>
              <a:ext uri="{FF2B5EF4-FFF2-40B4-BE49-F238E27FC236}">
                <a16:creationId xmlns:a16="http://schemas.microsoft.com/office/drawing/2014/main" id="{B6DE98EF-4547-4E3A-AB9F-E650BF9E222D}"/>
              </a:ext>
            </a:extLst>
          </p:cNvPr>
          <p:cNvSpPr/>
          <p:nvPr/>
        </p:nvSpPr>
        <p:spPr>
          <a:xfrm>
            <a:off x="4233700" y="127520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determine which market is best for Amazon?</a:t>
            </a:r>
            <a:endParaRPr sz="1000"/>
          </a:p>
          <a:p>
            <a:pPr marL="0" lvl="0" indent="0" algn="l" rtl="0">
              <a:spcBef>
                <a:spcPts val="0"/>
              </a:spcBef>
              <a:spcAft>
                <a:spcPts val="0"/>
              </a:spcAft>
              <a:buNone/>
            </a:pPr>
            <a:endParaRPr sz="1000"/>
          </a:p>
        </p:txBody>
      </p:sp>
      <p:sp>
        <p:nvSpPr>
          <p:cNvPr id="7" name="Google Shape;85;p14">
            <a:extLst>
              <a:ext uri="{FF2B5EF4-FFF2-40B4-BE49-F238E27FC236}">
                <a16:creationId xmlns:a16="http://schemas.microsoft.com/office/drawing/2014/main" id="{A25DB21A-3252-4251-93B3-B8BECECF7F16}"/>
              </a:ext>
            </a:extLst>
          </p:cNvPr>
          <p:cNvSpPr/>
          <p:nvPr/>
        </p:nvSpPr>
        <p:spPr>
          <a:xfrm>
            <a:off x="3166888" y="127520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measure impact on customers and creators?</a:t>
            </a:r>
            <a:endParaRPr sz="1000"/>
          </a:p>
          <a:p>
            <a:pPr marL="0" lvl="0" indent="0" algn="l" rtl="0">
              <a:spcBef>
                <a:spcPts val="0"/>
              </a:spcBef>
              <a:spcAft>
                <a:spcPts val="0"/>
              </a:spcAft>
              <a:buNone/>
            </a:pPr>
            <a:endParaRPr sz="1000"/>
          </a:p>
        </p:txBody>
      </p:sp>
      <p:sp>
        <p:nvSpPr>
          <p:cNvPr id="8" name="Google Shape;87;p14">
            <a:extLst>
              <a:ext uri="{FF2B5EF4-FFF2-40B4-BE49-F238E27FC236}">
                <a16:creationId xmlns:a16="http://schemas.microsoft.com/office/drawing/2014/main" id="{A6E97237-35EA-4011-9F25-3EBD1B88280A}"/>
              </a:ext>
            </a:extLst>
          </p:cNvPr>
          <p:cNvSpPr/>
          <p:nvPr/>
        </p:nvSpPr>
        <p:spPr>
          <a:xfrm>
            <a:off x="1033300" y="127520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create a way of discovering these new products?</a:t>
            </a:r>
            <a:endParaRPr sz="1000"/>
          </a:p>
          <a:p>
            <a:pPr marL="0" lvl="0" indent="0" algn="l" rtl="0">
              <a:spcBef>
                <a:spcPts val="0"/>
              </a:spcBef>
              <a:spcAft>
                <a:spcPts val="0"/>
              </a:spcAft>
              <a:buNone/>
            </a:pPr>
            <a:endParaRPr sz="1000"/>
          </a:p>
        </p:txBody>
      </p:sp>
      <p:sp>
        <p:nvSpPr>
          <p:cNvPr id="9" name="Google Shape;88;p14">
            <a:extLst>
              <a:ext uri="{FF2B5EF4-FFF2-40B4-BE49-F238E27FC236}">
                <a16:creationId xmlns:a16="http://schemas.microsoft.com/office/drawing/2014/main" id="{5648B178-0F82-475E-B983-A6A291FBC026}"/>
              </a:ext>
            </a:extLst>
          </p:cNvPr>
          <p:cNvSpPr/>
          <p:nvPr/>
        </p:nvSpPr>
        <p:spPr>
          <a:xfrm>
            <a:off x="5405700" y="23547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convert book authors to other media?</a:t>
            </a:r>
            <a:endParaRPr sz="1000"/>
          </a:p>
        </p:txBody>
      </p:sp>
      <p:sp>
        <p:nvSpPr>
          <p:cNvPr id="10" name="Google Shape;89;p14">
            <a:extLst>
              <a:ext uri="{FF2B5EF4-FFF2-40B4-BE49-F238E27FC236}">
                <a16:creationId xmlns:a16="http://schemas.microsoft.com/office/drawing/2014/main" id="{E5DE2F93-60D9-4BBC-852B-0875355E1010}"/>
              </a:ext>
            </a:extLst>
          </p:cNvPr>
          <p:cNvSpPr/>
          <p:nvPr/>
        </p:nvSpPr>
        <p:spPr>
          <a:xfrm>
            <a:off x="4233700" y="23547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encourage creators to come to our platform?</a:t>
            </a:r>
            <a:endParaRPr sz="1000"/>
          </a:p>
        </p:txBody>
      </p:sp>
      <p:sp>
        <p:nvSpPr>
          <p:cNvPr id="11" name="Google Shape;90;p14">
            <a:extLst>
              <a:ext uri="{FF2B5EF4-FFF2-40B4-BE49-F238E27FC236}">
                <a16:creationId xmlns:a16="http://schemas.microsoft.com/office/drawing/2014/main" id="{A61AC26E-5718-4A2C-B78A-370257E4BAFD}"/>
              </a:ext>
            </a:extLst>
          </p:cNvPr>
          <p:cNvSpPr/>
          <p:nvPr/>
        </p:nvSpPr>
        <p:spPr>
          <a:xfrm>
            <a:off x="3166900" y="23547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differentiate our distribution to competitors? </a:t>
            </a:r>
            <a:endParaRPr sz="1000"/>
          </a:p>
        </p:txBody>
      </p:sp>
      <p:sp>
        <p:nvSpPr>
          <p:cNvPr id="12" name="Google Shape;91;p14">
            <a:extLst>
              <a:ext uri="{FF2B5EF4-FFF2-40B4-BE49-F238E27FC236}">
                <a16:creationId xmlns:a16="http://schemas.microsoft.com/office/drawing/2014/main" id="{4B2228BF-110E-458F-9894-DD1E6A11E23C}"/>
              </a:ext>
            </a:extLst>
          </p:cNvPr>
          <p:cNvSpPr/>
          <p:nvPr/>
        </p:nvSpPr>
        <p:spPr>
          <a:xfrm>
            <a:off x="2100100" y="23547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adjust our platform to support the new verticals?</a:t>
            </a:r>
            <a:endParaRPr sz="1000"/>
          </a:p>
        </p:txBody>
      </p:sp>
      <p:sp>
        <p:nvSpPr>
          <p:cNvPr id="13" name="Google Shape;92;p14">
            <a:extLst>
              <a:ext uri="{FF2B5EF4-FFF2-40B4-BE49-F238E27FC236}">
                <a16:creationId xmlns:a16="http://schemas.microsoft.com/office/drawing/2014/main" id="{76D85FE0-DA06-464B-A883-DAED8A07EB14}"/>
              </a:ext>
            </a:extLst>
          </p:cNvPr>
          <p:cNvSpPr/>
          <p:nvPr/>
        </p:nvSpPr>
        <p:spPr>
          <a:xfrm>
            <a:off x="1033300" y="23547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determine what is a more lucrative direction?</a:t>
            </a:r>
            <a:endParaRPr sz="1000"/>
          </a:p>
        </p:txBody>
      </p:sp>
      <p:sp>
        <p:nvSpPr>
          <p:cNvPr id="14" name="Google Shape;93;p14">
            <a:extLst>
              <a:ext uri="{FF2B5EF4-FFF2-40B4-BE49-F238E27FC236}">
                <a16:creationId xmlns:a16="http://schemas.microsoft.com/office/drawing/2014/main" id="{3D628C0A-F7FA-406C-A0D5-6D12690557C3}"/>
              </a:ext>
            </a:extLst>
          </p:cNvPr>
          <p:cNvSpPr/>
          <p:nvPr/>
        </p:nvSpPr>
        <p:spPr>
          <a:xfrm>
            <a:off x="4299900" y="343425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add parental ratings for content?</a:t>
            </a:r>
            <a:endParaRPr sz="1000"/>
          </a:p>
        </p:txBody>
      </p:sp>
      <p:sp>
        <p:nvSpPr>
          <p:cNvPr id="15" name="Google Shape;94;p14">
            <a:extLst>
              <a:ext uri="{FF2B5EF4-FFF2-40B4-BE49-F238E27FC236}">
                <a16:creationId xmlns:a16="http://schemas.microsoft.com/office/drawing/2014/main" id="{D164B481-1A20-4759-A647-0B2DE282A52D}"/>
              </a:ext>
            </a:extLst>
          </p:cNvPr>
          <p:cNvSpPr/>
          <p:nvPr/>
        </p:nvSpPr>
        <p:spPr>
          <a:xfrm>
            <a:off x="5405700" y="343425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make the music sound better?</a:t>
            </a:r>
            <a:endParaRPr sz="1000"/>
          </a:p>
        </p:txBody>
      </p:sp>
      <p:sp>
        <p:nvSpPr>
          <p:cNvPr id="16" name="Google Shape;95;p14">
            <a:extLst>
              <a:ext uri="{FF2B5EF4-FFF2-40B4-BE49-F238E27FC236}">
                <a16:creationId xmlns:a16="http://schemas.microsoft.com/office/drawing/2014/main" id="{BE26C571-91C6-4FA3-87E5-5973CCE32D74}"/>
              </a:ext>
            </a:extLst>
          </p:cNvPr>
          <p:cNvSpPr/>
          <p:nvPr/>
        </p:nvSpPr>
        <p:spPr>
          <a:xfrm>
            <a:off x="2139100" y="343425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facilitate easy social sharing?</a:t>
            </a:r>
            <a:endParaRPr sz="1000"/>
          </a:p>
        </p:txBody>
      </p:sp>
      <p:sp>
        <p:nvSpPr>
          <p:cNvPr id="17" name="Google Shape;96;p14">
            <a:extLst>
              <a:ext uri="{FF2B5EF4-FFF2-40B4-BE49-F238E27FC236}">
                <a16:creationId xmlns:a16="http://schemas.microsoft.com/office/drawing/2014/main" id="{A521EDD2-95A7-491F-A525-4FBDC2248BC9}"/>
              </a:ext>
            </a:extLst>
          </p:cNvPr>
          <p:cNvSpPr/>
          <p:nvPr/>
        </p:nvSpPr>
        <p:spPr>
          <a:xfrm>
            <a:off x="3244900" y="3434250"/>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ensure that the content is original?</a:t>
            </a:r>
            <a:endParaRPr sz="1000"/>
          </a:p>
        </p:txBody>
      </p:sp>
      <p:sp>
        <p:nvSpPr>
          <p:cNvPr id="18" name="Google Shape;97;p14">
            <a:extLst>
              <a:ext uri="{FF2B5EF4-FFF2-40B4-BE49-F238E27FC236}">
                <a16:creationId xmlns:a16="http://schemas.microsoft.com/office/drawing/2014/main" id="{101EF6E5-9023-452D-A182-FDD3F4327732}"/>
              </a:ext>
            </a:extLst>
          </p:cNvPr>
          <p:cNvSpPr/>
          <p:nvPr/>
        </p:nvSpPr>
        <p:spPr>
          <a:xfrm>
            <a:off x="1033300" y="343425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find fake ratings?</a:t>
            </a:r>
            <a:endParaRPr sz="1000" dirty="0"/>
          </a:p>
        </p:txBody>
      </p:sp>
      <p:sp>
        <p:nvSpPr>
          <p:cNvPr id="19" name="Google Shape;78;p14">
            <a:extLst>
              <a:ext uri="{FF2B5EF4-FFF2-40B4-BE49-F238E27FC236}">
                <a16:creationId xmlns:a16="http://schemas.microsoft.com/office/drawing/2014/main" id="{F87003E0-28A4-4D2B-9721-1D7BD0ABB192}"/>
              </a:ext>
            </a:extLst>
          </p:cNvPr>
          <p:cNvSpPr/>
          <p:nvPr/>
        </p:nvSpPr>
        <p:spPr>
          <a:xfrm>
            <a:off x="6538850" y="127520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share music that a user is likely to enjoy?</a:t>
            </a:r>
            <a:endParaRPr sz="1000"/>
          </a:p>
        </p:txBody>
      </p:sp>
      <p:sp>
        <p:nvSpPr>
          <p:cNvPr id="20" name="Google Shape;79;p14">
            <a:extLst>
              <a:ext uri="{FF2B5EF4-FFF2-40B4-BE49-F238E27FC236}">
                <a16:creationId xmlns:a16="http://schemas.microsoft.com/office/drawing/2014/main" id="{2773B2F9-23B5-47BD-83BE-066309E46082}"/>
              </a:ext>
            </a:extLst>
          </p:cNvPr>
          <p:cNvSpPr/>
          <p:nvPr/>
        </p:nvSpPr>
        <p:spPr>
          <a:xfrm>
            <a:off x="7598750" y="2353151"/>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our content available to people with limited vision?</a:t>
            </a:r>
            <a:endParaRPr sz="1000" dirty="0"/>
          </a:p>
        </p:txBody>
      </p:sp>
      <p:sp>
        <p:nvSpPr>
          <p:cNvPr id="21" name="Google Shape;80;p14">
            <a:extLst>
              <a:ext uri="{FF2B5EF4-FFF2-40B4-BE49-F238E27FC236}">
                <a16:creationId xmlns:a16="http://schemas.microsoft.com/office/drawing/2014/main" id="{DAD0C4F6-81D7-4A03-8D29-0F7CE899E3A0}"/>
              </a:ext>
            </a:extLst>
          </p:cNvPr>
          <p:cNvSpPr/>
          <p:nvPr/>
        </p:nvSpPr>
        <p:spPr>
          <a:xfrm>
            <a:off x="7605650" y="1275200"/>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allow users to discover music they might like? </a:t>
            </a:r>
            <a:endParaRPr sz="1000"/>
          </a:p>
        </p:txBody>
      </p:sp>
      <p:sp>
        <p:nvSpPr>
          <p:cNvPr id="22" name="Google Shape;81;p14">
            <a:extLst>
              <a:ext uri="{FF2B5EF4-FFF2-40B4-BE49-F238E27FC236}">
                <a16:creationId xmlns:a16="http://schemas.microsoft.com/office/drawing/2014/main" id="{597C6345-16DB-4261-99F2-A1BEFD4C65C0}"/>
              </a:ext>
            </a:extLst>
          </p:cNvPr>
          <p:cNvSpPr/>
          <p:nvPr/>
        </p:nvSpPr>
        <p:spPr>
          <a:xfrm>
            <a:off x="6538850" y="2353151"/>
            <a:ext cx="9603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r>
              <a:rPr lang="en" sz="900" dirty="0"/>
              <a:t>How might we test which field would be better to invest in between music or video?</a:t>
            </a:r>
            <a:endParaRPr sz="900" dirty="0"/>
          </a:p>
        </p:txBody>
      </p:sp>
      <p:sp>
        <p:nvSpPr>
          <p:cNvPr id="23" name="Google Shape;86;p14">
            <a:extLst>
              <a:ext uri="{FF2B5EF4-FFF2-40B4-BE49-F238E27FC236}">
                <a16:creationId xmlns:a16="http://schemas.microsoft.com/office/drawing/2014/main" id="{25626CC3-3028-4107-B495-A49D388DB1FA}"/>
              </a:ext>
            </a:extLst>
          </p:cNvPr>
          <p:cNvSpPr/>
          <p:nvPr/>
        </p:nvSpPr>
        <p:spPr>
          <a:xfrm>
            <a:off x="6595550" y="3431102"/>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create a new experience for customers/creators</a:t>
            </a:r>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title"/>
          </p:nvPr>
        </p:nvSpPr>
        <p:spPr>
          <a:xfrm>
            <a:off x="311700" y="216425"/>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a:t>Other stickies 3</a:t>
            </a:r>
            <a:endParaRPr sz="3200"/>
          </a:p>
        </p:txBody>
      </p:sp>
      <p:sp>
        <p:nvSpPr>
          <p:cNvPr id="273" name="Google Shape;273;p42"/>
          <p:cNvSpPr txBox="1">
            <a:spLocks noGrp="1"/>
          </p:cNvSpPr>
          <p:nvPr>
            <p:ph type="body" idx="1"/>
          </p:nvPr>
        </p:nvSpPr>
        <p:spPr>
          <a:xfrm>
            <a:off x="416203" y="840655"/>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p:txBody>
      </p:sp>
      <p:sp>
        <p:nvSpPr>
          <p:cNvPr id="4" name="Google Shape;102;p15">
            <a:extLst>
              <a:ext uri="{FF2B5EF4-FFF2-40B4-BE49-F238E27FC236}">
                <a16:creationId xmlns:a16="http://schemas.microsoft.com/office/drawing/2014/main" id="{63E38A83-CF1B-449C-B227-29929A7CBBCE}"/>
              </a:ext>
            </a:extLst>
          </p:cNvPr>
          <p:cNvSpPr/>
          <p:nvPr/>
        </p:nvSpPr>
        <p:spPr>
          <a:xfrm>
            <a:off x="1503150" y="2532450"/>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How might we allow users to create and upload their own videos online?</a:t>
            </a:r>
            <a:endParaRPr sz="1000"/>
          </a:p>
          <a:p>
            <a:pPr marL="0" lvl="0" indent="0" algn="l" rtl="0">
              <a:spcBef>
                <a:spcPts val="0"/>
              </a:spcBef>
              <a:spcAft>
                <a:spcPts val="0"/>
              </a:spcAft>
              <a:buNone/>
            </a:pPr>
            <a:endParaRPr sz="1000"/>
          </a:p>
        </p:txBody>
      </p:sp>
      <p:sp>
        <p:nvSpPr>
          <p:cNvPr id="5" name="Google Shape;103;p15">
            <a:extLst>
              <a:ext uri="{FF2B5EF4-FFF2-40B4-BE49-F238E27FC236}">
                <a16:creationId xmlns:a16="http://schemas.microsoft.com/office/drawing/2014/main" id="{A9003F88-2A8D-4729-9F4D-3B6069DCC313}"/>
              </a:ext>
            </a:extLst>
          </p:cNvPr>
          <p:cNvSpPr/>
          <p:nvPr/>
        </p:nvSpPr>
        <p:spPr>
          <a:xfrm>
            <a:off x="1503138" y="1454375"/>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a:p>
            <a:pPr marL="0" lvl="0" indent="0" algn="l" rtl="0">
              <a:spcBef>
                <a:spcPts val="0"/>
              </a:spcBef>
              <a:spcAft>
                <a:spcPts val="0"/>
              </a:spcAft>
              <a:buNone/>
            </a:pPr>
            <a:r>
              <a:rPr lang="en" sz="1000"/>
              <a:t>How might we allow artists to collaboratively create content?</a:t>
            </a:r>
            <a:endParaRPr sz="1000"/>
          </a:p>
          <a:p>
            <a:pPr marL="0" lvl="0" indent="0" algn="l" rtl="0">
              <a:spcBef>
                <a:spcPts val="0"/>
              </a:spcBef>
              <a:spcAft>
                <a:spcPts val="0"/>
              </a:spcAft>
              <a:buNone/>
            </a:pPr>
            <a:endParaRPr sz="1000"/>
          </a:p>
        </p:txBody>
      </p:sp>
      <p:sp>
        <p:nvSpPr>
          <p:cNvPr id="6" name="Google Shape;104;p15">
            <a:extLst>
              <a:ext uri="{FF2B5EF4-FFF2-40B4-BE49-F238E27FC236}">
                <a16:creationId xmlns:a16="http://schemas.microsoft.com/office/drawing/2014/main" id="{123500C2-AFC6-4285-9F37-11B44B6C15F6}"/>
              </a:ext>
            </a:extLst>
          </p:cNvPr>
          <p:cNvSpPr/>
          <p:nvPr/>
        </p:nvSpPr>
        <p:spPr>
          <a:xfrm>
            <a:off x="1503150" y="3610525"/>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incentivize artists to share content on Amazon’s platform?</a:t>
            </a:r>
            <a:endParaRPr sz="1000" dirty="0"/>
          </a:p>
          <a:p>
            <a:pPr marL="0" lvl="0" indent="0" algn="l" rtl="0">
              <a:spcBef>
                <a:spcPts val="0"/>
              </a:spcBef>
              <a:spcAft>
                <a:spcPts val="0"/>
              </a:spcAft>
              <a:buNone/>
            </a:pPr>
            <a:endParaRPr sz="1000" dirty="0"/>
          </a:p>
        </p:txBody>
      </p:sp>
      <p:sp>
        <p:nvSpPr>
          <p:cNvPr id="7" name="Google Shape;105;p15">
            <a:extLst>
              <a:ext uri="{FF2B5EF4-FFF2-40B4-BE49-F238E27FC236}">
                <a16:creationId xmlns:a16="http://schemas.microsoft.com/office/drawing/2014/main" id="{798B6F6B-3563-41F9-B4EF-9FBB171E5CD3}"/>
              </a:ext>
            </a:extLst>
          </p:cNvPr>
          <p:cNvSpPr/>
          <p:nvPr/>
        </p:nvSpPr>
        <p:spPr>
          <a:xfrm>
            <a:off x="2694576" y="1454375"/>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How might we allow people to watch/listen to content relevant to them?</a:t>
            </a:r>
            <a:endParaRPr sz="1000" dirty="0"/>
          </a:p>
          <a:p>
            <a:pPr marL="0" lvl="0" indent="0" algn="l" rtl="0">
              <a:spcBef>
                <a:spcPts val="0"/>
              </a:spcBef>
              <a:spcAft>
                <a:spcPts val="0"/>
              </a:spcAft>
              <a:buNone/>
            </a:pP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704875" y="214787"/>
            <a:ext cx="8520600" cy="5727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3200" dirty="0"/>
              <a:t>User Interface and Experience</a:t>
            </a:r>
            <a:endParaRPr sz="3200" dirty="0"/>
          </a:p>
        </p:txBody>
      </p:sp>
      <p:sp>
        <p:nvSpPr>
          <p:cNvPr id="289" name="Google Shape;289;p44"/>
          <p:cNvSpPr txBox="1">
            <a:spLocks noGrp="1"/>
          </p:cNvSpPr>
          <p:nvPr>
            <p:ph type="body" idx="1"/>
          </p:nvPr>
        </p:nvSpPr>
        <p:spPr>
          <a:xfrm>
            <a:off x="-399450" y="5531948"/>
            <a:ext cx="8520600" cy="4040700"/>
          </a:xfrm>
          <a:prstGeom prst="rect">
            <a:avLst/>
          </a:prstGeom>
          <a:solidFill>
            <a:srgbClr val="CCCCCC"/>
          </a:solidFill>
          <a:ln w="38100" cap="flat" cmpd="sng">
            <a:solidFill>
              <a:srgbClr val="000000"/>
            </a:solidFill>
            <a:prstDash val="lgDash"/>
            <a:round/>
            <a:headEnd type="none" w="sm" len="sm"/>
            <a:tailEnd type="none" w="sm" len="sm"/>
          </a:ln>
        </p:spPr>
        <p:txBody>
          <a:bodyPr spcFirstLastPara="1" wrap="square" lIns="34275" tIns="34275" rIns="34275" bIns="34275" anchor="t" anchorCtr="0">
            <a:noAutofit/>
          </a:bodyPr>
          <a:lstStyle/>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0" lvl="0" indent="0" algn="l"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r>
              <a:rPr lang="en" sz="1200" dirty="0">
                <a:solidFill>
                  <a:srgbClr val="000000"/>
                </a:solidFill>
              </a:rPr>
              <a:t>Put clusters of stickies here that have a related theme</a:t>
            </a:r>
            <a:endParaRPr sz="1200" dirty="0">
              <a:solidFill>
                <a:srgbClr val="000000"/>
              </a:solidFill>
            </a:endParaRPr>
          </a:p>
          <a:p>
            <a:pPr marL="114300" lvl="0" indent="0" algn="ctr" rtl="0">
              <a:lnSpc>
                <a:spcPct val="115000"/>
              </a:lnSpc>
              <a:spcBef>
                <a:spcPts val="700"/>
              </a:spcBef>
              <a:spcAft>
                <a:spcPts val="0"/>
              </a:spcAft>
              <a:buNone/>
            </a:pPr>
            <a:r>
              <a:rPr lang="en" sz="1200" dirty="0">
                <a:solidFill>
                  <a:srgbClr val="000000"/>
                </a:solidFill>
              </a:rPr>
              <a:t>Describe the theme in the title</a:t>
            </a:r>
            <a:endParaRPr sz="1200" dirty="0">
              <a:solidFill>
                <a:srgbClr val="000000"/>
              </a:solidFill>
            </a:endParaRPr>
          </a:p>
          <a:p>
            <a:pPr marL="114300" lvl="0" indent="0" algn="ctr" rtl="0">
              <a:lnSpc>
                <a:spcPct val="115000"/>
              </a:lnSpc>
              <a:spcBef>
                <a:spcPts val="700"/>
              </a:spcBef>
              <a:spcAft>
                <a:spcPts val="0"/>
              </a:spcAft>
              <a:buNone/>
            </a:pPr>
            <a:endParaRPr sz="1200" dirty="0">
              <a:solidFill>
                <a:srgbClr val="000000"/>
              </a:solidFill>
            </a:endParaRPr>
          </a:p>
          <a:p>
            <a:pPr marL="114300" lvl="0" indent="0" algn="ctr" rtl="0">
              <a:lnSpc>
                <a:spcPct val="115000"/>
              </a:lnSpc>
              <a:spcBef>
                <a:spcPts val="700"/>
              </a:spcBef>
              <a:spcAft>
                <a:spcPts val="0"/>
              </a:spcAft>
              <a:buNone/>
            </a:pPr>
            <a:r>
              <a:rPr lang="en" sz="1200" dirty="0">
                <a:solidFill>
                  <a:srgbClr val="000000"/>
                </a:solidFill>
              </a:rPr>
              <a:t>Copy this slide as needed for each additional theme</a:t>
            </a:r>
            <a:endParaRPr sz="1200" dirty="0">
              <a:solidFill>
                <a:srgbClr val="000000"/>
              </a:solidFill>
            </a:endParaRPr>
          </a:p>
        </p:txBody>
      </p:sp>
      <p:sp>
        <p:nvSpPr>
          <p:cNvPr id="292" name="Google Shape;292;p44"/>
          <p:cNvSpPr/>
          <p:nvPr/>
        </p:nvSpPr>
        <p:spPr>
          <a:xfrm>
            <a:off x="-28125" y="6955973"/>
            <a:ext cx="683100" cy="683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4"/>
          <p:cNvSpPr/>
          <p:nvPr/>
        </p:nvSpPr>
        <p:spPr>
          <a:xfrm>
            <a:off x="363325" y="6496723"/>
            <a:ext cx="683100" cy="683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4"/>
          <p:cNvSpPr/>
          <p:nvPr/>
        </p:nvSpPr>
        <p:spPr>
          <a:xfrm>
            <a:off x="654975" y="7210748"/>
            <a:ext cx="683100" cy="683100"/>
          </a:xfrm>
          <a:prstGeom prst="foldedCorner">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1;p38">
            <a:extLst>
              <a:ext uri="{FF2B5EF4-FFF2-40B4-BE49-F238E27FC236}">
                <a16:creationId xmlns:a16="http://schemas.microsoft.com/office/drawing/2014/main" id="{6F4B9D48-6BEF-4167-9E22-9A6D24963EA1}"/>
              </a:ext>
            </a:extLst>
          </p:cNvPr>
          <p:cNvSpPr/>
          <p:nvPr/>
        </p:nvSpPr>
        <p:spPr>
          <a:xfrm>
            <a:off x="3334593" y="1201488"/>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let user to cut clip of music?</a:t>
            </a:r>
            <a:endParaRPr sz="1000" dirty="0"/>
          </a:p>
        </p:txBody>
      </p:sp>
      <p:sp>
        <p:nvSpPr>
          <p:cNvPr id="44" name="Google Shape;218;p38">
            <a:extLst>
              <a:ext uri="{FF2B5EF4-FFF2-40B4-BE49-F238E27FC236}">
                <a16:creationId xmlns:a16="http://schemas.microsoft.com/office/drawing/2014/main" id="{8BD22BE7-BBD2-4E94-9805-38E31FD0A1E0}"/>
              </a:ext>
            </a:extLst>
          </p:cNvPr>
          <p:cNvSpPr/>
          <p:nvPr/>
        </p:nvSpPr>
        <p:spPr>
          <a:xfrm>
            <a:off x="4113015" y="1201488"/>
            <a:ext cx="1010100" cy="1010100"/>
          </a:xfrm>
          <a:prstGeom prst="foldedCorner">
            <a:avLst>
              <a:gd name="adj" fmla="val 16667"/>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provide in built editing tool? </a:t>
            </a:r>
            <a:endParaRPr sz="1000" dirty="0"/>
          </a:p>
          <a:p>
            <a:pPr marL="0" lvl="0" indent="0" algn="l" rtl="0">
              <a:spcBef>
                <a:spcPts val="0"/>
              </a:spcBef>
              <a:spcAft>
                <a:spcPts val="0"/>
              </a:spcAft>
              <a:buNone/>
            </a:pPr>
            <a:endParaRPr sz="1000" dirty="0"/>
          </a:p>
        </p:txBody>
      </p:sp>
      <p:sp>
        <p:nvSpPr>
          <p:cNvPr id="45" name="Google Shape;224;p38">
            <a:extLst>
              <a:ext uri="{FF2B5EF4-FFF2-40B4-BE49-F238E27FC236}">
                <a16:creationId xmlns:a16="http://schemas.microsoft.com/office/drawing/2014/main" id="{9D0318B5-D21C-4C31-A835-A59F0647FC46}"/>
              </a:ext>
            </a:extLst>
          </p:cNvPr>
          <p:cNvSpPr/>
          <p:nvPr/>
        </p:nvSpPr>
        <p:spPr>
          <a:xfrm>
            <a:off x="1086304" y="1310321"/>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provide visuals based on the music type?</a:t>
            </a:r>
            <a:endParaRPr sz="1000" dirty="0"/>
          </a:p>
        </p:txBody>
      </p:sp>
      <p:sp>
        <p:nvSpPr>
          <p:cNvPr id="46" name="Google Shape;225;p38">
            <a:extLst>
              <a:ext uri="{FF2B5EF4-FFF2-40B4-BE49-F238E27FC236}">
                <a16:creationId xmlns:a16="http://schemas.microsoft.com/office/drawing/2014/main" id="{EA774B02-6415-4173-A34B-37272BC21C9C}"/>
              </a:ext>
            </a:extLst>
          </p:cNvPr>
          <p:cNvSpPr/>
          <p:nvPr/>
        </p:nvSpPr>
        <p:spPr>
          <a:xfrm>
            <a:off x="712216" y="1310321"/>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provide UI themes?</a:t>
            </a:r>
            <a:endParaRPr sz="1000" dirty="0"/>
          </a:p>
        </p:txBody>
      </p:sp>
      <p:sp>
        <p:nvSpPr>
          <p:cNvPr id="61" name="Google Shape;86;p14">
            <a:extLst>
              <a:ext uri="{FF2B5EF4-FFF2-40B4-BE49-F238E27FC236}">
                <a16:creationId xmlns:a16="http://schemas.microsoft.com/office/drawing/2014/main" id="{A3B4EE1E-354A-463F-9B34-2418E954BF44}"/>
              </a:ext>
            </a:extLst>
          </p:cNvPr>
          <p:cNvSpPr/>
          <p:nvPr/>
        </p:nvSpPr>
        <p:spPr>
          <a:xfrm>
            <a:off x="1101427" y="1283360"/>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create a new experience for customers/creators</a:t>
            </a:r>
            <a:endParaRPr sz="1000" dirty="0"/>
          </a:p>
        </p:txBody>
      </p:sp>
      <p:sp>
        <p:nvSpPr>
          <p:cNvPr id="62" name="Google Shape;206;p38">
            <a:extLst>
              <a:ext uri="{FF2B5EF4-FFF2-40B4-BE49-F238E27FC236}">
                <a16:creationId xmlns:a16="http://schemas.microsoft.com/office/drawing/2014/main" id="{D072094D-106D-4449-9463-A9665A1E2A46}"/>
              </a:ext>
            </a:extLst>
          </p:cNvPr>
          <p:cNvSpPr/>
          <p:nvPr/>
        </p:nvSpPr>
        <p:spPr>
          <a:xfrm>
            <a:off x="1348620" y="3333873"/>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IN" sz="1000" dirty="0"/>
              <a:t>How might we keep all the categories of music?</a:t>
            </a:r>
            <a:endParaRPr sz="1000" dirty="0"/>
          </a:p>
        </p:txBody>
      </p:sp>
      <p:sp>
        <p:nvSpPr>
          <p:cNvPr id="63" name="Google Shape;208;p38">
            <a:extLst>
              <a:ext uri="{FF2B5EF4-FFF2-40B4-BE49-F238E27FC236}">
                <a16:creationId xmlns:a16="http://schemas.microsoft.com/office/drawing/2014/main" id="{0FEAC0A7-3C84-4F00-9BDA-E125BFCADCC9}"/>
              </a:ext>
            </a:extLst>
          </p:cNvPr>
          <p:cNvSpPr/>
          <p:nvPr/>
        </p:nvSpPr>
        <p:spPr>
          <a:xfrm>
            <a:off x="907461" y="3269245"/>
            <a:ext cx="1010100" cy="1010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lang="en-US" sz="1000" dirty="0"/>
          </a:p>
          <a:p>
            <a:r>
              <a:rPr lang="en-US" sz="1000" dirty="0"/>
              <a:t>How might we make sure the user don’t hear the same music while using shuffle?  </a:t>
            </a:r>
          </a:p>
        </p:txBody>
      </p:sp>
      <p:sp>
        <p:nvSpPr>
          <p:cNvPr id="64" name="Google Shape;227;p38">
            <a:extLst>
              <a:ext uri="{FF2B5EF4-FFF2-40B4-BE49-F238E27FC236}">
                <a16:creationId xmlns:a16="http://schemas.microsoft.com/office/drawing/2014/main" id="{A44625B2-F891-4F17-9DBA-E44ED9276944}"/>
              </a:ext>
            </a:extLst>
          </p:cNvPr>
          <p:cNvSpPr/>
          <p:nvPr/>
        </p:nvSpPr>
        <p:spPr>
          <a:xfrm>
            <a:off x="862994" y="3333307"/>
            <a:ext cx="1010100" cy="1010100"/>
          </a:xfrm>
          <a:prstGeom prst="foldedCorner">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 sz="1000" dirty="0"/>
          </a:p>
          <a:p>
            <a:pPr marL="0" lvl="0" indent="0" algn="l" rtl="0">
              <a:spcBef>
                <a:spcPts val="0"/>
              </a:spcBef>
              <a:spcAft>
                <a:spcPts val="0"/>
              </a:spcAft>
              <a:buNone/>
            </a:pPr>
            <a:endParaRPr lang="en" sz="1000" dirty="0"/>
          </a:p>
          <a:p>
            <a:pPr marL="0" lvl="0" indent="0" algn="l" rtl="0">
              <a:spcBef>
                <a:spcPts val="0"/>
              </a:spcBef>
              <a:spcAft>
                <a:spcPts val="0"/>
              </a:spcAft>
              <a:buNone/>
            </a:pPr>
            <a:r>
              <a:rPr lang="en" sz="1000" dirty="0"/>
              <a:t>How might we let user delete all the downloaded song in single click?</a:t>
            </a:r>
            <a:endParaRPr sz="1000" dirty="0"/>
          </a:p>
          <a:p>
            <a:pPr marL="0" lvl="0" indent="0" algn="l" rtl="0">
              <a:spcBef>
                <a:spcPts val="0"/>
              </a:spcBef>
              <a:spcAft>
                <a:spcPts val="0"/>
              </a:spcAft>
              <a:buNone/>
            </a:pPr>
            <a:endParaRPr sz="1000" dirty="0"/>
          </a:p>
        </p:txBody>
      </p:sp>
      <p:sp>
        <p:nvSpPr>
          <p:cNvPr id="69" name="Google Shape;60;p13">
            <a:extLst>
              <a:ext uri="{FF2B5EF4-FFF2-40B4-BE49-F238E27FC236}">
                <a16:creationId xmlns:a16="http://schemas.microsoft.com/office/drawing/2014/main" id="{47C2D813-BE49-4294-A59E-35753CB3F886}"/>
              </a:ext>
            </a:extLst>
          </p:cNvPr>
          <p:cNvSpPr/>
          <p:nvPr/>
        </p:nvSpPr>
        <p:spPr>
          <a:xfrm>
            <a:off x="1329550" y="1244117"/>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make it easy to upload music and videos?</a:t>
            </a:r>
            <a:endParaRPr sz="1000" dirty="0"/>
          </a:p>
        </p:txBody>
      </p:sp>
      <p:sp>
        <p:nvSpPr>
          <p:cNvPr id="70" name="Google Shape;61;p13">
            <a:extLst>
              <a:ext uri="{FF2B5EF4-FFF2-40B4-BE49-F238E27FC236}">
                <a16:creationId xmlns:a16="http://schemas.microsoft.com/office/drawing/2014/main" id="{0421A2F6-6569-46CA-B11A-A50A0A2E7B6F}"/>
              </a:ext>
            </a:extLst>
          </p:cNvPr>
          <p:cNvSpPr/>
          <p:nvPr/>
        </p:nvSpPr>
        <p:spPr>
          <a:xfrm>
            <a:off x="4433508" y="1259400"/>
            <a:ext cx="1010100" cy="1010100"/>
          </a:xfrm>
          <a:prstGeom prst="foldedCorner">
            <a:avLst>
              <a:gd name="adj" fmla="val 16667"/>
            </a:avLst>
          </a:prstGeom>
          <a:solidFill>
            <a:srgbClr val="F9CB9C"/>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provide video editing tools?</a:t>
            </a:r>
            <a:endParaRPr sz="1000" dirty="0"/>
          </a:p>
          <a:p>
            <a:pPr marL="0" lvl="0" indent="0" algn="l" rtl="0">
              <a:spcBef>
                <a:spcPts val="0"/>
              </a:spcBef>
              <a:spcAft>
                <a:spcPts val="0"/>
              </a:spcAft>
              <a:buNone/>
            </a:pPr>
            <a:endParaRPr sz="1000" dirty="0"/>
          </a:p>
        </p:txBody>
      </p:sp>
      <p:sp>
        <p:nvSpPr>
          <p:cNvPr id="72" name="Google Shape;64;p13">
            <a:extLst>
              <a:ext uri="{FF2B5EF4-FFF2-40B4-BE49-F238E27FC236}">
                <a16:creationId xmlns:a16="http://schemas.microsoft.com/office/drawing/2014/main" id="{3E78D89E-A1AD-4A3F-B3C9-93129A7B58A3}"/>
              </a:ext>
            </a:extLst>
          </p:cNvPr>
          <p:cNvSpPr/>
          <p:nvPr/>
        </p:nvSpPr>
        <p:spPr>
          <a:xfrm>
            <a:off x="4344693" y="1367868"/>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provide music editing tools?</a:t>
            </a:r>
            <a:endParaRPr sz="1000" dirty="0"/>
          </a:p>
        </p:txBody>
      </p:sp>
      <p:sp>
        <p:nvSpPr>
          <p:cNvPr id="75" name="Google Shape;63;p13">
            <a:extLst>
              <a:ext uri="{FF2B5EF4-FFF2-40B4-BE49-F238E27FC236}">
                <a16:creationId xmlns:a16="http://schemas.microsoft.com/office/drawing/2014/main" id="{0523DCE2-02E3-4FD1-AB5B-290CFFD80C0B}"/>
              </a:ext>
            </a:extLst>
          </p:cNvPr>
          <p:cNvSpPr/>
          <p:nvPr/>
        </p:nvSpPr>
        <p:spPr>
          <a:xfrm>
            <a:off x="1210991" y="3295516"/>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categorize music into genres?</a:t>
            </a:r>
            <a:endParaRPr sz="1000" dirty="0"/>
          </a:p>
        </p:txBody>
      </p:sp>
      <p:sp>
        <p:nvSpPr>
          <p:cNvPr id="80" name="Google Shape;72;p13">
            <a:extLst>
              <a:ext uri="{FF2B5EF4-FFF2-40B4-BE49-F238E27FC236}">
                <a16:creationId xmlns:a16="http://schemas.microsoft.com/office/drawing/2014/main" id="{4739FEC5-3182-4E19-BE21-0371A237A762}"/>
              </a:ext>
            </a:extLst>
          </p:cNvPr>
          <p:cNvSpPr/>
          <p:nvPr/>
        </p:nvSpPr>
        <p:spPr>
          <a:xfrm>
            <a:off x="1475515" y="1204874"/>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help users step out of their comfort zone? </a:t>
            </a:r>
            <a:endParaRPr sz="1000"/>
          </a:p>
        </p:txBody>
      </p:sp>
      <p:sp>
        <p:nvSpPr>
          <p:cNvPr id="82" name="Google Shape;67;p13">
            <a:extLst>
              <a:ext uri="{FF2B5EF4-FFF2-40B4-BE49-F238E27FC236}">
                <a16:creationId xmlns:a16="http://schemas.microsoft.com/office/drawing/2014/main" id="{656CA157-4ECE-4354-9145-A90C21867EBD}"/>
              </a:ext>
            </a:extLst>
          </p:cNvPr>
          <p:cNvSpPr/>
          <p:nvPr/>
        </p:nvSpPr>
        <p:spPr>
          <a:xfrm>
            <a:off x="1195868" y="3257434"/>
            <a:ext cx="1010100" cy="1010100"/>
          </a:xfrm>
          <a:prstGeom prst="foldedCorner">
            <a:avLst>
              <a:gd name="adj" fmla="val 16667"/>
            </a:avLst>
          </a:prstGeom>
          <a:solidFill>
            <a:srgbClr val="D5A6BD"/>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categorize videos by genre?</a:t>
            </a:r>
            <a:endParaRPr sz="1000" dirty="0"/>
          </a:p>
        </p:txBody>
      </p:sp>
      <p:sp>
        <p:nvSpPr>
          <p:cNvPr id="2" name="TextBox 1">
            <a:extLst>
              <a:ext uri="{FF2B5EF4-FFF2-40B4-BE49-F238E27FC236}">
                <a16:creationId xmlns:a16="http://schemas.microsoft.com/office/drawing/2014/main" id="{B7DD2F09-D504-4FD8-8B07-D5DF52AB20F1}"/>
              </a:ext>
            </a:extLst>
          </p:cNvPr>
          <p:cNvSpPr txBox="1"/>
          <p:nvPr/>
        </p:nvSpPr>
        <p:spPr>
          <a:xfrm>
            <a:off x="803366" y="2571750"/>
            <a:ext cx="1998617" cy="307777"/>
          </a:xfrm>
          <a:prstGeom prst="rect">
            <a:avLst/>
          </a:prstGeom>
          <a:noFill/>
        </p:spPr>
        <p:txBody>
          <a:bodyPr wrap="square" rtlCol="0">
            <a:spAutoFit/>
          </a:bodyPr>
          <a:lstStyle/>
          <a:p>
            <a:r>
              <a:rPr lang="en-IN" dirty="0"/>
              <a:t>UI/Theme</a:t>
            </a:r>
          </a:p>
        </p:txBody>
      </p:sp>
      <p:sp>
        <p:nvSpPr>
          <p:cNvPr id="4" name="TextBox 3">
            <a:extLst>
              <a:ext uri="{FF2B5EF4-FFF2-40B4-BE49-F238E27FC236}">
                <a16:creationId xmlns:a16="http://schemas.microsoft.com/office/drawing/2014/main" id="{A3BBAAEF-2B26-4127-86B7-D477D4DC63BE}"/>
              </a:ext>
            </a:extLst>
          </p:cNvPr>
          <p:cNvSpPr txBox="1"/>
          <p:nvPr/>
        </p:nvSpPr>
        <p:spPr>
          <a:xfrm>
            <a:off x="803366" y="4552406"/>
            <a:ext cx="1841863" cy="307777"/>
          </a:xfrm>
          <a:prstGeom prst="rect">
            <a:avLst/>
          </a:prstGeom>
          <a:noFill/>
        </p:spPr>
        <p:txBody>
          <a:bodyPr wrap="square" rtlCol="0">
            <a:spAutoFit/>
          </a:bodyPr>
          <a:lstStyle/>
          <a:p>
            <a:r>
              <a:rPr lang="en-IN" dirty="0"/>
              <a:t>Playlist</a:t>
            </a:r>
          </a:p>
        </p:txBody>
      </p:sp>
      <p:sp>
        <p:nvSpPr>
          <p:cNvPr id="5" name="TextBox 4">
            <a:extLst>
              <a:ext uri="{FF2B5EF4-FFF2-40B4-BE49-F238E27FC236}">
                <a16:creationId xmlns:a16="http://schemas.microsoft.com/office/drawing/2014/main" id="{14E4E7B5-04AD-45A3-832D-C37545B3FFCD}"/>
              </a:ext>
            </a:extLst>
          </p:cNvPr>
          <p:cNvSpPr txBox="1"/>
          <p:nvPr/>
        </p:nvSpPr>
        <p:spPr>
          <a:xfrm>
            <a:off x="3435531" y="2427197"/>
            <a:ext cx="1743891" cy="307777"/>
          </a:xfrm>
          <a:prstGeom prst="rect">
            <a:avLst/>
          </a:prstGeom>
          <a:noFill/>
        </p:spPr>
        <p:txBody>
          <a:bodyPr wrap="square" rtlCol="0">
            <a:spAutoFit/>
          </a:bodyPr>
          <a:lstStyle/>
          <a:p>
            <a:r>
              <a:rPr lang="en-IN" dirty="0"/>
              <a:t>Editing</a:t>
            </a:r>
          </a:p>
        </p:txBody>
      </p:sp>
      <p:sp>
        <p:nvSpPr>
          <p:cNvPr id="91" name="Google Shape;304;p45">
            <a:extLst>
              <a:ext uri="{FF2B5EF4-FFF2-40B4-BE49-F238E27FC236}">
                <a16:creationId xmlns:a16="http://schemas.microsoft.com/office/drawing/2014/main" id="{99F7EEF4-21C9-41A6-89AF-F2C0CFC4D231}"/>
              </a:ext>
            </a:extLst>
          </p:cNvPr>
          <p:cNvSpPr txBox="1"/>
          <p:nvPr/>
        </p:nvSpPr>
        <p:spPr>
          <a:xfrm>
            <a:off x="3111261" y="4793786"/>
            <a:ext cx="1673400" cy="4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a:ea typeface="Open Sans"/>
                <a:cs typeface="Open Sans"/>
                <a:sym typeface="Open Sans"/>
              </a:rPr>
              <a:t>Market</a:t>
            </a:r>
            <a:endParaRPr dirty="0">
              <a:latin typeface="Open Sans"/>
              <a:ea typeface="Open Sans"/>
              <a:cs typeface="Open Sans"/>
              <a:sym typeface="Open Sans"/>
            </a:endParaRPr>
          </a:p>
        </p:txBody>
      </p:sp>
      <p:sp>
        <p:nvSpPr>
          <p:cNvPr id="92" name="Google Shape;83;p14">
            <a:extLst>
              <a:ext uri="{FF2B5EF4-FFF2-40B4-BE49-F238E27FC236}">
                <a16:creationId xmlns:a16="http://schemas.microsoft.com/office/drawing/2014/main" id="{1A7D4D22-FA50-4E40-A7FE-369B0B897B17}"/>
              </a:ext>
            </a:extLst>
          </p:cNvPr>
          <p:cNvSpPr/>
          <p:nvPr/>
        </p:nvSpPr>
        <p:spPr>
          <a:xfrm>
            <a:off x="3176486" y="3211261"/>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create a rapid prototyping model for testing in both markets?</a:t>
            </a:r>
            <a:endParaRPr sz="1000" dirty="0"/>
          </a:p>
        </p:txBody>
      </p:sp>
      <p:sp>
        <p:nvSpPr>
          <p:cNvPr id="93" name="Google Shape;82;p14">
            <a:extLst>
              <a:ext uri="{FF2B5EF4-FFF2-40B4-BE49-F238E27FC236}">
                <a16:creationId xmlns:a16="http://schemas.microsoft.com/office/drawing/2014/main" id="{BD1D8736-6A9D-40BF-B7C7-A40D57017C2D}"/>
              </a:ext>
            </a:extLst>
          </p:cNvPr>
          <p:cNvSpPr/>
          <p:nvPr/>
        </p:nvSpPr>
        <p:spPr>
          <a:xfrm>
            <a:off x="3681536" y="3207511"/>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narrow the markets within each choice to the most likely to succeed?</a:t>
            </a:r>
            <a:endParaRPr sz="1000"/>
          </a:p>
        </p:txBody>
      </p:sp>
      <p:sp>
        <p:nvSpPr>
          <p:cNvPr id="94" name="Google Shape;84;p14">
            <a:extLst>
              <a:ext uri="{FF2B5EF4-FFF2-40B4-BE49-F238E27FC236}">
                <a16:creationId xmlns:a16="http://schemas.microsoft.com/office/drawing/2014/main" id="{5712B4BE-12D4-4632-9715-264AB8F7843A}"/>
              </a:ext>
            </a:extLst>
          </p:cNvPr>
          <p:cNvSpPr/>
          <p:nvPr/>
        </p:nvSpPr>
        <p:spPr>
          <a:xfrm>
            <a:off x="4287054" y="2986536"/>
            <a:ext cx="10101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How might we determine which market is best for Amazon?</a:t>
            </a:r>
            <a:endParaRPr sz="1000"/>
          </a:p>
          <a:p>
            <a:pPr marL="0" lvl="0" indent="0" algn="l" rtl="0">
              <a:spcBef>
                <a:spcPts val="0"/>
              </a:spcBef>
              <a:spcAft>
                <a:spcPts val="0"/>
              </a:spcAft>
              <a:buNone/>
            </a:pPr>
            <a:endParaRPr sz="1000"/>
          </a:p>
        </p:txBody>
      </p:sp>
      <p:sp>
        <p:nvSpPr>
          <p:cNvPr id="95" name="Google Shape;92;p14">
            <a:extLst>
              <a:ext uri="{FF2B5EF4-FFF2-40B4-BE49-F238E27FC236}">
                <a16:creationId xmlns:a16="http://schemas.microsoft.com/office/drawing/2014/main" id="{F78A06D0-8351-467D-8D75-D39792786DA6}"/>
              </a:ext>
            </a:extLst>
          </p:cNvPr>
          <p:cNvSpPr/>
          <p:nvPr/>
        </p:nvSpPr>
        <p:spPr>
          <a:xfrm>
            <a:off x="3467468" y="3444209"/>
            <a:ext cx="1010100" cy="1010100"/>
          </a:xfrm>
          <a:prstGeom prst="foldedCorner">
            <a:avLst>
              <a:gd name="adj" fmla="val 16667"/>
            </a:avLst>
          </a:prstGeom>
          <a:solidFill>
            <a:srgbClr val="B6D7A8"/>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How might we determine what is a more lucrative direction?</a:t>
            </a:r>
            <a:endParaRPr sz="1000" dirty="0"/>
          </a:p>
        </p:txBody>
      </p:sp>
      <p:sp>
        <p:nvSpPr>
          <p:cNvPr id="96" name="Google Shape;81;p14">
            <a:extLst>
              <a:ext uri="{FF2B5EF4-FFF2-40B4-BE49-F238E27FC236}">
                <a16:creationId xmlns:a16="http://schemas.microsoft.com/office/drawing/2014/main" id="{DC3D5305-7C41-4873-A9B0-259E45845AFE}"/>
              </a:ext>
            </a:extLst>
          </p:cNvPr>
          <p:cNvSpPr/>
          <p:nvPr/>
        </p:nvSpPr>
        <p:spPr>
          <a:xfrm>
            <a:off x="4107305" y="3478845"/>
            <a:ext cx="960300" cy="1010100"/>
          </a:xfrm>
          <a:prstGeom prst="foldedCorner">
            <a:avLst>
              <a:gd name="adj" fmla="val 16667"/>
            </a:avLst>
          </a:prstGeom>
          <a:solidFill>
            <a:srgbClr val="A4C2F4"/>
          </a:solidFill>
          <a:ln w="9525" cap="flat" cmpd="sng">
            <a:solidFill>
              <a:srgbClr val="5358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dirty="0"/>
          </a:p>
          <a:p>
            <a:pPr marL="0" lvl="0" indent="0" algn="l" rtl="0">
              <a:spcBef>
                <a:spcPts val="0"/>
              </a:spcBef>
              <a:spcAft>
                <a:spcPts val="0"/>
              </a:spcAft>
              <a:buNone/>
            </a:pPr>
            <a:r>
              <a:rPr lang="en" sz="900" dirty="0"/>
              <a:t>How might we test which field would be better to invest in between music or video?</a:t>
            </a:r>
            <a:endParaRPr sz="9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TotalTime>
  <Words>2638</Words>
  <Application>Microsoft Office PowerPoint</Application>
  <PresentationFormat>On-screen Show (16:9)</PresentationFormat>
  <Paragraphs>402</Paragraphs>
  <Slides>33</Slides>
  <Notes>30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amazon_emberlight</vt:lpstr>
      <vt:lpstr>Arial</vt:lpstr>
      <vt:lpstr>Open Sans</vt:lpstr>
      <vt:lpstr>Arial</vt:lpstr>
      <vt:lpstr>Simple Light</vt:lpstr>
      <vt:lpstr>Udacity Template 16x9</vt:lpstr>
      <vt:lpstr>Amazon Music</vt:lpstr>
      <vt:lpstr>Set the stage</vt:lpstr>
      <vt:lpstr>Initial PRD</vt:lpstr>
      <vt:lpstr>Understand</vt:lpstr>
      <vt:lpstr>How Might We</vt:lpstr>
      <vt:lpstr>Other stickies 1</vt:lpstr>
      <vt:lpstr>Other stickies 2</vt:lpstr>
      <vt:lpstr>Other stickies 3</vt:lpstr>
      <vt:lpstr>User Interface and Experience</vt:lpstr>
      <vt:lpstr>Content</vt:lpstr>
      <vt:lpstr>Native Experience</vt:lpstr>
      <vt:lpstr>Others</vt:lpstr>
      <vt:lpstr>Sprint Focus</vt:lpstr>
      <vt:lpstr>Define</vt:lpstr>
      <vt:lpstr>Success Metrics</vt:lpstr>
      <vt:lpstr>Now Streaming: Amazon Music Unlimited by TimesNow</vt:lpstr>
      <vt:lpstr>Sketch</vt:lpstr>
      <vt:lpstr>8 Sketches</vt:lpstr>
      <vt:lpstr>Solution Sketch 1 – Search Screen</vt:lpstr>
      <vt:lpstr>Solution Sketch 2 – Play from List</vt:lpstr>
      <vt:lpstr>Decide</vt:lpstr>
      <vt:lpstr>Decision</vt:lpstr>
      <vt:lpstr>Prototype</vt:lpstr>
      <vt:lpstr>Storyboard</vt:lpstr>
      <vt:lpstr>Prototype</vt:lpstr>
      <vt:lpstr>Prototype Screenshot</vt:lpstr>
      <vt:lpstr>Validate</vt:lpstr>
      <vt:lpstr>Plan and recruit for research</vt:lpstr>
      <vt:lpstr>User Testing</vt:lpstr>
      <vt:lpstr>User Testing</vt:lpstr>
      <vt:lpstr>Improvements</vt:lpstr>
      <vt:lpstr>Handoff</vt:lpstr>
      <vt:lpstr>Updated PRD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Music</dc:title>
  <cp:lastModifiedBy>Bipin Sultania</cp:lastModifiedBy>
  <cp:revision>5</cp:revision>
  <dcterms:modified xsi:type="dcterms:W3CDTF">2020-05-17T14:49:02Z</dcterms:modified>
</cp:coreProperties>
</file>